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60" r:id="rId2"/>
    <p:sldId id="268" r:id="rId3"/>
    <p:sldId id="267" r:id="rId4"/>
    <p:sldId id="266" r:id="rId5"/>
    <p:sldId id="264" r:id="rId6"/>
    <p:sldId id="265" r:id="rId7"/>
    <p:sldId id="257" r:id="rId8"/>
    <p:sldId id="258" r:id="rId9"/>
    <p:sldId id="261" r:id="rId10"/>
    <p:sldId id="262" r:id="rId11"/>
    <p:sldId id="263" r:id="rId12"/>
    <p:sldId id="256" r:id="rId13"/>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het Hailey" initials="RH" lastIdx="7" clrIdx="0">
    <p:extLst>
      <p:ext uri="{19B8F6BF-5375-455C-9EA6-DF929625EA0E}">
        <p15:presenceInfo xmlns:p15="http://schemas.microsoft.com/office/powerpoint/2012/main" userId="S::roh0003@auburn.edu::c9794ba8-c433-4993-8b18-7d99c180421c" providerId="AD"/>
      </p:ext>
    </p:extLst>
  </p:cmAuthor>
  <p:cmAuthor id="2" name="Avinash Baskaran" initials="AB" lastIdx="2" clrIdx="1">
    <p:extLst>
      <p:ext uri="{19B8F6BF-5375-455C-9EA6-DF929625EA0E}">
        <p15:presenceInfo xmlns:p15="http://schemas.microsoft.com/office/powerpoint/2012/main" userId="S::azb0180@auburn.edu::eb6bc97d-07bd-4c96-8e0a-e4719249f4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183"/>
    <a:srgbClr val="E6E6E6"/>
    <a:srgbClr val="183562"/>
    <a:srgbClr val="03244D"/>
    <a:srgbClr val="C2D0E0"/>
    <a:srgbClr val="F56C21"/>
    <a:srgbClr val="BCD9FC"/>
    <a:srgbClr val="F16C24"/>
    <a:srgbClr val="FDE2D3"/>
    <a:srgbClr val="FCCC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74" autoAdjust="0"/>
  </p:normalViewPr>
  <p:slideViewPr>
    <p:cSldViewPr snapToGrid="0">
      <p:cViewPr>
        <p:scale>
          <a:sx n="66" d="100"/>
          <a:sy n="66" d="100"/>
        </p:scale>
        <p:origin x="-5910"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0EB8B-1A1E-4F05-9230-28936BD78AD3}" type="datetimeFigureOut">
              <a:rPr lang="en-US" smtClean="0"/>
              <a:t>4/14/2022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F2B3C-5F5E-4489-AA75-9AEC2800D5DF}" type="slidenum">
              <a:rPr lang="en-US" smtClean="0"/>
              <a:t>‹#›</a:t>
            </a:fld>
            <a:endParaRPr lang="en-US"/>
          </a:p>
        </p:txBody>
      </p:sp>
    </p:spTree>
    <p:extLst>
      <p:ext uri="{BB962C8B-B14F-4D97-AF65-F5344CB8AC3E}">
        <p14:creationId xmlns:p14="http://schemas.microsoft.com/office/powerpoint/2010/main" val="2111840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F2B3C-5F5E-4489-AA75-9AEC2800D5DF}" type="slidenum">
              <a:rPr lang="en-US" smtClean="0"/>
              <a:t>1</a:t>
            </a:fld>
            <a:endParaRPr lang="en-US"/>
          </a:p>
        </p:txBody>
      </p:sp>
    </p:spTree>
    <p:extLst>
      <p:ext uri="{BB962C8B-B14F-4D97-AF65-F5344CB8AC3E}">
        <p14:creationId xmlns:p14="http://schemas.microsoft.com/office/powerpoint/2010/main" val="343716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F2B3C-5F5E-4489-AA75-9AEC2800D5DF}" type="slidenum">
              <a:rPr lang="en-US" smtClean="0"/>
              <a:t>7</a:t>
            </a:fld>
            <a:endParaRPr lang="en-US"/>
          </a:p>
        </p:txBody>
      </p:sp>
    </p:spTree>
    <p:extLst>
      <p:ext uri="{BB962C8B-B14F-4D97-AF65-F5344CB8AC3E}">
        <p14:creationId xmlns:p14="http://schemas.microsoft.com/office/powerpoint/2010/main" val="244256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F2B3C-5F5E-4489-AA75-9AEC2800D5DF}" type="slidenum">
              <a:rPr lang="en-US" smtClean="0"/>
              <a:t>8</a:t>
            </a:fld>
            <a:endParaRPr lang="en-US"/>
          </a:p>
        </p:txBody>
      </p:sp>
    </p:spTree>
    <p:extLst>
      <p:ext uri="{BB962C8B-B14F-4D97-AF65-F5344CB8AC3E}">
        <p14:creationId xmlns:p14="http://schemas.microsoft.com/office/powerpoint/2010/main" val="4020854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F2B3C-5F5E-4489-AA75-9AEC2800D5DF}" type="slidenum">
              <a:rPr lang="en-US" smtClean="0"/>
              <a:t>12</a:t>
            </a:fld>
            <a:endParaRPr lang="en-US"/>
          </a:p>
        </p:txBody>
      </p:sp>
    </p:spTree>
    <p:extLst>
      <p:ext uri="{BB962C8B-B14F-4D97-AF65-F5344CB8AC3E}">
        <p14:creationId xmlns:p14="http://schemas.microsoft.com/office/powerpoint/2010/main" val="79208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6F0B2A-A140-4709-A23C-7D5A0DF884AE}"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4013255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6F0B2A-A140-4709-A23C-7D5A0DF884AE}"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130910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6F0B2A-A140-4709-A23C-7D5A0DF884AE}"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430407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6F0B2A-A140-4709-A23C-7D5A0DF884AE}"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762653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6F0B2A-A140-4709-A23C-7D5A0DF884AE}" type="datetimeFigureOut">
              <a:rPr lang="en-US" smtClean="0"/>
              <a:t>4/14/2022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1093907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6F0B2A-A140-4709-A23C-7D5A0DF884AE}"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4052965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6F0B2A-A140-4709-A23C-7D5A0DF884AE}" type="datetimeFigureOut">
              <a:rPr lang="en-US" smtClean="0"/>
              <a:t>4/14/2022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3760012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6F0B2A-A140-4709-A23C-7D5A0DF884AE}" type="datetimeFigureOut">
              <a:rPr lang="en-US" smtClean="0"/>
              <a:t>4/14/2022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1410181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6F0B2A-A140-4709-A23C-7D5A0DF884AE}" type="datetimeFigureOut">
              <a:rPr lang="en-US" smtClean="0"/>
              <a:t>4/14/2022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2108937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D06F0B2A-A140-4709-A23C-7D5A0DF884AE}"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3224051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D06F0B2A-A140-4709-A23C-7D5A0DF884AE}" type="datetimeFigureOut">
              <a:rPr lang="en-US" smtClean="0"/>
              <a:t>4/14/2022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B65DD-FB4B-46AA-AEEA-A28ADBE57883}" type="slidenum">
              <a:rPr lang="en-US" smtClean="0"/>
              <a:t>‹#›</a:t>
            </a:fld>
            <a:endParaRPr lang="en-US"/>
          </a:p>
        </p:txBody>
      </p:sp>
    </p:spTree>
    <p:extLst>
      <p:ext uri="{BB962C8B-B14F-4D97-AF65-F5344CB8AC3E}">
        <p14:creationId xmlns:p14="http://schemas.microsoft.com/office/powerpoint/2010/main" val="1577553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D06F0B2A-A140-4709-A23C-7D5A0DF884AE}" type="datetimeFigureOut">
              <a:rPr lang="en-US" smtClean="0"/>
              <a:t>4/14/2022</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45FB65DD-FB4B-46AA-AEEA-A28ADBE57883}" type="slidenum">
              <a:rPr lang="en-US" smtClean="0"/>
              <a:t>‹#›</a:t>
            </a:fld>
            <a:endParaRPr lang="en-US"/>
          </a:p>
        </p:txBody>
      </p:sp>
    </p:spTree>
    <p:extLst>
      <p:ext uri="{BB962C8B-B14F-4D97-AF65-F5344CB8AC3E}">
        <p14:creationId xmlns:p14="http://schemas.microsoft.com/office/powerpoint/2010/main" val="39301881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3.png"/><Relationship Id="rId26" Type="http://schemas.openxmlformats.org/officeDocument/2006/relationships/image" Target="../media/image17.jpeg"/><Relationship Id="rId21" Type="http://schemas.microsoft.com/office/2007/relationships/hdphoto" Target="../media/hdphoto5.wdp"/><Relationship Id="rId34" Type="http://schemas.microsoft.com/office/2007/relationships/hdphoto" Target="../media/hdphoto11.wdp"/><Relationship Id="rId7" Type="http://schemas.openxmlformats.org/officeDocument/2006/relationships/image" Target="../media/image5.png"/><Relationship Id="rId12" Type="http://schemas.microsoft.com/office/2007/relationships/hdphoto" Target="../media/hdphoto2.wdp"/><Relationship Id="rId17" Type="http://schemas.openxmlformats.org/officeDocument/2006/relationships/image" Target="../media/image12.png"/><Relationship Id="rId25" Type="http://schemas.microsoft.com/office/2007/relationships/hdphoto" Target="../media/hdphoto7.wdp"/><Relationship Id="rId33" Type="http://schemas.openxmlformats.org/officeDocument/2006/relationships/image" Target="../media/image21.png"/><Relationship Id="rId38"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4.png"/><Relationship Id="rId29"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image" Target="../media/image16.png"/><Relationship Id="rId32" Type="http://schemas.microsoft.com/office/2007/relationships/hdphoto" Target="../media/hdphoto10.wdp"/><Relationship Id="rId37" Type="http://schemas.openxmlformats.org/officeDocument/2006/relationships/image" Target="../media/image23.png"/><Relationship Id="rId5" Type="http://schemas.openxmlformats.org/officeDocument/2006/relationships/image" Target="../media/image3.jpeg"/><Relationship Id="rId15" Type="http://schemas.microsoft.com/office/2007/relationships/hdphoto" Target="../media/hdphoto3.wdp"/><Relationship Id="rId23" Type="http://schemas.microsoft.com/office/2007/relationships/hdphoto" Target="../media/hdphoto6.wdp"/><Relationship Id="rId28" Type="http://schemas.microsoft.com/office/2007/relationships/hdphoto" Target="../media/hdphoto8.wdp"/><Relationship Id="rId36" Type="http://schemas.microsoft.com/office/2007/relationships/hdphoto" Target="../media/hdphoto12.wdp"/><Relationship Id="rId10" Type="http://schemas.microsoft.com/office/2007/relationships/hdphoto" Target="../media/hdphoto1.wdp"/><Relationship Id="rId19" Type="http://schemas.microsoft.com/office/2007/relationships/hdphoto" Target="../media/hdphoto4.wdp"/><Relationship Id="rId31" Type="http://schemas.openxmlformats.org/officeDocument/2006/relationships/image" Target="../media/image20.png"/><Relationship Id="rId4" Type="http://schemas.openxmlformats.org/officeDocument/2006/relationships/image" Target="../media/image2.jpg"/><Relationship Id="rId9" Type="http://schemas.openxmlformats.org/officeDocument/2006/relationships/image" Target="../media/image7.png"/><Relationship Id="rId14" Type="http://schemas.openxmlformats.org/officeDocument/2006/relationships/image" Target="../media/image10.png"/><Relationship Id="rId22" Type="http://schemas.openxmlformats.org/officeDocument/2006/relationships/image" Target="../media/image15.png"/><Relationship Id="rId27" Type="http://schemas.openxmlformats.org/officeDocument/2006/relationships/image" Target="../media/image18.png"/><Relationship Id="rId30" Type="http://schemas.microsoft.com/office/2007/relationships/hdphoto" Target="../media/hdphoto9.wdp"/><Relationship Id="rId35" Type="http://schemas.openxmlformats.org/officeDocument/2006/relationships/image" Target="../media/image22.png"/><Relationship Id="rId8" Type="http://schemas.openxmlformats.org/officeDocument/2006/relationships/image" Target="../media/image6.png"/><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58.jpeg"/><Relationship Id="rId13" Type="http://schemas.microsoft.com/office/2007/relationships/hdphoto" Target="../media/hdphoto14.wdp"/><Relationship Id="rId1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57.png"/><Relationship Id="rId12" Type="http://schemas.openxmlformats.org/officeDocument/2006/relationships/image" Target="../media/image36.png"/><Relationship Id="rId17" Type="http://schemas.microsoft.com/office/2007/relationships/hdphoto" Target="../media/hdphoto29.wdp"/><Relationship Id="rId2" Type="http://schemas.openxmlformats.org/officeDocument/2006/relationships/notesSlide" Target="../notesSlides/notesSlide4.xml"/><Relationship Id="rId16"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400.png"/><Relationship Id="rId11" Type="http://schemas.microsoft.com/office/2007/relationships/hdphoto" Target="../media/hdphoto15.wdp"/><Relationship Id="rId5" Type="http://schemas.openxmlformats.org/officeDocument/2006/relationships/image" Target="../media/image390.png"/><Relationship Id="rId15" Type="http://schemas.microsoft.com/office/2007/relationships/hdphoto" Target="../media/hdphoto28.wdp"/><Relationship Id="rId10" Type="http://schemas.openxmlformats.org/officeDocument/2006/relationships/image" Target="../media/image35.png"/><Relationship Id="rId19" Type="http://schemas.microsoft.com/office/2007/relationships/hdphoto" Target="../media/hdphoto30.wdp"/><Relationship Id="rId4" Type="http://schemas.openxmlformats.org/officeDocument/2006/relationships/image" Target="../media/image2.jpg"/><Relationship Id="rId9" Type="http://schemas.openxmlformats.org/officeDocument/2006/relationships/image" Target="../media/image40.jpeg"/><Relationship Id="rId1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3.png"/><Relationship Id="rId3" Type="http://schemas.microsoft.com/office/2007/relationships/hdphoto" Target="../media/hdphoto10.wdp"/><Relationship Id="rId7" Type="http://schemas.microsoft.com/office/2007/relationships/hdphoto" Target="../media/hdphoto12.wdp"/><Relationship Id="rId12"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11" Type="http://schemas.microsoft.com/office/2007/relationships/hdphoto" Target="../media/hdphoto13.wdp"/><Relationship Id="rId5" Type="http://schemas.microsoft.com/office/2007/relationships/hdphoto" Target="../media/hdphoto11.wdp"/><Relationship Id="rId10" Type="http://schemas.openxmlformats.org/officeDocument/2006/relationships/image" Target="../media/image31.png"/><Relationship Id="rId4" Type="http://schemas.openxmlformats.org/officeDocument/2006/relationships/image" Target="../media/image21.png"/><Relationship Id="rId9" Type="http://schemas.microsoft.com/office/2007/relationships/hdphoto" Target="../media/hdphoto8.wdp"/></Relationships>
</file>

<file path=ppt/slides/_rels/slide7.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60.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0.png"/><Relationship Id="rId5" Type="http://schemas.microsoft.com/office/2007/relationships/hdphoto" Target="../media/hdphoto14.wdp"/><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1.jpeg"/><Relationship Id="rId12"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jpeg"/><Relationship Id="rId11" Type="http://schemas.microsoft.com/office/2007/relationships/hdphoto" Target="../media/hdphoto18.wdp"/><Relationship Id="rId5" Type="http://schemas.openxmlformats.org/officeDocument/2006/relationships/image" Target="../media/image39.png"/><Relationship Id="rId10" Type="http://schemas.openxmlformats.org/officeDocument/2006/relationships/image" Target="../media/image43.png"/><Relationship Id="rId4" Type="http://schemas.microsoft.com/office/2007/relationships/hdphoto" Target="../media/hdphoto16.wdp"/><Relationship Id="rId9" Type="http://schemas.microsoft.com/office/2007/relationships/hdphoto" Target="../media/hdphoto17.wdp"/></Relationships>
</file>

<file path=ppt/slides/_rels/slide9.xml.rels><?xml version="1.0" encoding="UTF-8" standalone="yes"?>
<Relationships xmlns="http://schemas.openxmlformats.org/package/2006/relationships"><Relationship Id="rId8" Type="http://schemas.microsoft.com/office/2007/relationships/hdphoto" Target="../media/hdphoto20.wdp"/><Relationship Id="rId13" Type="http://schemas.openxmlformats.org/officeDocument/2006/relationships/image" Target="../media/image50.png"/><Relationship Id="rId18" Type="http://schemas.microsoft.com/office/2007/relationships/hdphoto" Target="../media/hdphoto25.wdp"/><Relationship Id="rId3" Type="http://schemas.microsoft.com/office/2007/relationships/hdphoto" Target="../media/hdphoto16.wdp"/><Relationship Id="rId7" Type="http://schemas.openxmlformats.org/officeDocument/2006/relationships/image" Target="../media/image47.png"/><Relationship Id="rId12" Type="http://schemas.microsoft.com/office/2007/relationships/hdphoto" Target="../media/hdphoto22.wdp"/><Relationship Id="rId17" Type="http://schemas.openxmlformats.org/officeDocument/2006/relationships/image" Target="../media/image52.png"/><Relationship Id="rId2" Type="http://schemas.openxmlformats.org/officeDocument/2006/relationships/image" Target="../media/image38.png"/><Relationship Id="rId16" Type="http://schemas.microsoft.com/office/2007/relationships/hdphoto" Target="../media/hdphoto24.wdp"/><Relationship Id="rId20" Type="http://schemas.microsoft.com/office/2007/relationships/hdphoto" Target="../media/hdphoto26.wdp"/><Relationship Id="rId1" Type="http://schemas.openxmlformats.org/officeDocument/2006/relationships/slideLayout" Target="../slideLayouts/slideLayout2.xml"/><Relationship Id="rId6" Type="http://schemas.microsoft.com/office/2007/relationships/hdphoto" Target="../media/hdphoto19.wdp"/><Relationship Id="rId11" Type="http://schemas.openxmlformats.org/officeDocument/2006/relationships/image" Target="../media/image49.png"/><Relationship Id="rId5" Type="http://schemas.openxmlformats.org/officeDocument/2006/relationships/image" Target="../media/image46.png"/><Relationship Id="rId15" Type="http://schemas.openxmlformats.org/officeDocument/2006/relationships/image" Target="../media/image51.png"/><Relationship Id="rId10" Type="http://schemas.microsoft.com/office/2007/relationships/hdphoto" Target="../media/hdphoto21.wdp"/><Relationship Id="rId19" Type="http://schemas.openxmlformats.org/officeDocument/2006/relationships/image" Target="../media/image53.png"/><Relationship Id="rId4" Type="http://schemas.openxmlformats.org/officeDocument/2006/relationships/image" Target="../media/image37.png"/><Relationship Id="rId9" Type="http://schemas.openxmlformats.org/officeDocument/2006/relationships/image" Target="../media/image48.png"/><Relationship Id="rId14" Type="http://schemas.microsoft.com/office/2007/relationships/hdphoto" Target="../media/hdphoto2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a:extLst>
              <a:ext uri="{FF2B5EF4-FFF2-40B4-BE49-F238E27FC236}">
                <a16:creationId xmlns:a16="http://schemas.microsoft.com/office/drawing/2014/main" id="{89D114C3-5341-42D1-9061-D37CBC8C5AC0}"/>
              </a:ext>
            </a:extLst>
          </p:cNvPr>
          <p:cNvSpPr txBox="1"/>
          <p:nvPr/>
        </p:nvSpPr>
        <p:spPr>
          <a:xfrm>
            <a:off x="896201" y="25959051"/>
            <a:ext cx="34705419" cy="3293209"/>
          </a:xfrm>
          <a:prstGeom prst="rect">
            <a:avLst/>
          </a:prstGeom>
          <a:noFill/>
        </p:spPr>
        <p:txBody>
          <a:bodyPr wrap="square" numCol="2" spcCol="457200">
            <a:spAutoFit/>
          </a:bodyPr>
          <a:lstStyle/>
          <a:p>
            <a:pPr algn="just"/>
            <a:r>
              <a:rPr lang="en-US" sz="1600" b="0" i="0" dirty="0">
                <a:solidFill>
                  <a:srgbClr val="183562"/>
                </a:solidFill>
                <a:effectLst/>
                <a:cs typeface="Adobe Arabic" panose="02040503050201020203" pitchFamily="18" charset="-78"/>
              </a:rPr>
              <a:t>[</a:t>
            </a:r>
            <a:r>
              <a:rPr lang="en-US" sz="1600" dirty="0">
                <a:solidFill>
                  <a:srgbClr val="183562"/>
                </a:solidFill>
                <a:cs typeface="Adobe Arabic" panose="02040503050201020203" pitchFamily="18" charset="-78"/>
              </a:rPr>
              <a:t>1</a:t>
            </a:r>
            <a:r>
              <a:rPr lang="en-US" sz="1600" b="0" i="0" dirty="0">
                <a:solidFill>
                  <a:srgbClr val="183562"/>
                </a:solidFill>
                <a:effectLst/>
                <a:cs typeface="Adobe Arabic" panose="02040503050201020203" pitchFamily="18" charset="-78"/>
              </a:rPr>
              <a:t>] S. Boyas and A. Gu evel. Neuromuscular fatigue in healthy muscle: Underlying factors and adaptation mechanisms. Annals of Phys. and Rehab. Med., 2011.</a:t>
            </a:r>
          </a:p>
          <a:p>
            <a:pPr algn="just"/>
            <a:r>
              <a:rPr lang="en-US" sz="1600" b="0" i="0" dirty="0">
                <a:solidFill>
                  <a:srgbClr val="183562"/>
                </a:solidFill>
                <a:effectLst/>
                <a:cs typeface="Adobe Arabic" panose="02040503050201020203" pitchFamily="18" charset="-78"/>
              </a:rPr>
              <a:t>[</a:t>
            </a:r>
            <a:r>
              <a:rPr lang="en-US" sz="1600" dirty="0">
                <a:solidFill>
                  <a:srgbClr val="183562"/>
                </a:solidFill>
                <a:cs typeface="Adobe Arabic" panose="02040503050201020203" pitchFamily="18" charset="-78"/>
              </a:rPr>
              <a:t>2</a:t>
            </a:r>
            <a:r>
              <a:rPr lang="en-US" sz="1600" b="0" i="0" dirty="0">
                <a:solidFill>
                  <a:srgbClr val="183562"/>
                </a:solidFill>
                <a:effectLst/>
                <a:cs typeface="Adobe Arabic" panose="02040503050201020203" pitchFamily="18" charset="-78"/>
              </a:rPr>
              <a:t>] M. L. Gernhardt, et al. Risk of compromised eva performance and crew health due to inadequate eva suit systems. 2009.</a:t>
            </a:r>
          </a:p>
          <a:p>
            <a:pPr algn="just"/>
            <a:r>
              <a:rPr lang="en-US" sz="1600" b="0" i="0" dirty="0">
                <a:solidFill>
                  <a:srgbClr val="183562"/>
                </a:solidFill>
                <a:effectLst/>
                <a:cs typeface="Adobe Arabic" panose="02040503050201020203" pitchFamily="18" charset="-78"/>
              </a:rPr>
              <a:t>[3] K. E. Madden, et. al. The influence of robotic assistance on reducing neuromuscular effort and fatigue during extravehicular activity glove use. 2017.</a:t>
            </a:r>
          </a:p>
          <a:p>
            <a:pPr algn="just"/>
            <a:r>
              <a:rPr lang="en-US" sz="1600" b="0" i="0" dirty="0">
                <a:solidFill>
                  <a:srgbClr val="183562"/>
                </a:solidFill>
                <a:effectLst/>
                <a:cs typeface="Adobe Arabic" panose="02040503050201020203" pitchFamily="18" charset="-78"/>
              </a:rPr>
              <a:t>[4] J. </a:t>
            </a:r>
            <a:r>
              <a:rPr lang="en-US" sz="1600" b="0" i="0" dirty="0" err="1">
                <a:solidFill>
                  <a:srgbClr val="183562"/>
                </a:solidFill>
                <a:effectLst/>
                <a:cs typeface="Adobe Arabic" panose="02040503050201020203" pitchFamily="18" charset="-78"/>
              </a:rPr>
              <a:t>Massion</a:t>
            </a:r>
            <a:r>
              <a:rPr lang="en-US" sz="1600" b="0" i="0" dirty="0">
                <a:solidFill>
                  <a:srgbClr val="183562"/>
                </a:solidFill>
                <a:effectLst/>
                <a:cs typeface="Adobe Arabic" panose="02040503050201020203" pitchFamily="18" charset="-78"/>
              </a:rPr>
              <a:t>, et. </a:t>
            </a:r>
            <a:r>
              <a:rPr lang="en-US" sz="1600" dirty="0">
                <a:solidFill>
                  <a:srgbClr val="183562"/>
                </a:solidFill>
                <a:cs typeface="Adobe Arabic" panose="02040503050201020203" pitchFamily="18" charset="-78"/>
              </a:rPr>
              <a:t>a</a:t>
            </a:r>
            <a:r>
              <a:rPr lang="en-US" sz="1600" b="0" i="0" dirty="0">
                <a:solidFill>
                  <a:srgbClr val="183562"/>
                </a:solidFill>
                <a:effectLst/>
                <a:cs typeface="Adobe Arabic" panose="02040503050201020203" pitchFamily="18" charset="-78"/>
              </a:rPr>
              <a:t>l. strategy and synergy: two levels of equilibrium control during movement. effects of the </a:t>
            </a:r>
            <a:r>
              <a:rPr lang="en-US" sz="1600" b="0" i="0" dirty="0" err="1">
                <a:solidFill>
                  <a:srgbClr val="183562"/>
                </a:solidFill>
                <a:effectLst/>
                <a:cs typeface="Adobe Arabic" panose="02040503050201020203" pitchFamily="18" charset="-78"/>
              </a:rPr>
              <a:t>microgravity.Comptes</a:t>
            </a:r>
            <a:r>
              <a:rPr lang="en-US" sz="1600" b="0" i="0" dirty="0">
                <a:solidFill>
                  <a:srgbClr val="183562"/>
                </a:solidFill>
                <a:effectLst/>
                <a:cs typeface="Adobe Arabic" panose="02040503050201020203" pitchFamily="18" charset="-78"/>
              </a:rPr>
              <a:t> </a:t>
            </a:r>
            <a:r>
              <a:rPr lang="en-US" sz="1600" b="0" i="0" dirty="0" err="1">
                <a:solidFill>
                  <a:srgbClr val="183562"/>
                </a:solidFill>
                <a:effectLst/>
                <a:cs typeface="Adobe Arabic" panose="02040503050201020203" pitchFamily="18" charset="-78"/>
              </a:rPr>
              <a:t>rendus</a:t>
            </a:r>
            <a:r>
              <a:rPr lang="en-US" sz="1600" b="0" i="0" dirty="0">
                <a:solidFill>
                  <a:srgbClr val="183562"/>
                </a:solidFill>
                <a:effectLst/>
                <a:cs typeface="Adobe Arabic" panose="02040503050201020203" pitchFamily="18" charset="-78"/>
              </a:rPr>
              <a:t> de </a:t>
            </a:r>
            <a:r>
              <a:rPr lang="en-US" sz="1600" b="0" i="0" dirty="0" err="1">
                <a:solidFill>
                  <a:srgbClr val="183562"/>
                </a:solidFill>
                <a:effectLst/>
                <a:cs typeface="Adobe Arabic" panose="02040503050201020203" pitchFamily="18" charset="-78"/>
              </a:rPr>
              <a:t>l’Academie</a:t>
            </a:r>
            <a:r>
              <a:rPr lang="en-US" sz="1600" b="0" i="0" dirty="0">
                <a:solidFill>
                  <a:srgbClr val="183562"/>
                </a:solidFill>
                <a:effectLst/>
                <a:cs typeface="Adobe Arabic" panose="02040503050201020203" pitchFamily="18" charset="-78"/>
              </a:rPr>
              <a:t> des sciences. Serie III, Sciences de la vie, 1992.</a:t>
            </a:r>
          </a:p>
          <a:p>
            <a:pPr algn="just"/>
            <a:endParaRPr lang="en-US" sz="1600" b="0" i="0" dirty="0">
              <a:solidFill>
                <a:srgbClr val="183562"/>
              </a:solidFill>
              <a:effectLst/>
              <a:cs typeface="Adobe Arabic" panose="02040503050201020203" pitchFamily="18" charset="-78"/>
            </a:endParaRPr>
          </a:p>
          <a:p>
            <a:pPr algn="just"/>
            <a:endParaRPr lang="en-US" sz="1600" dirty="0">
              <a:solidFill>
                <a:srgbClr val="183562"/>
              </a:solidFill>
              <a:cs typeface="Adobe Arabic" panose="02040503050201020203" pitchFamily="18" charset="-78"/>
            </a:endParaRPr>
          </a:p>
          <a:p>
            <a:pPr algn="just"/>
            <a:endParaRPr lang="en-US" sz="1600" b="0" i="0" dirty="0">
              <a:solidFill>
                <a:srgbClr val="183562"/>
              </a:solidFill>
              <a:effectLst/>
              <a:cs typeface="Adobe Arabic" panose="02040503050201020203" pitchFamily="18" charset="-78"/>
            </a:endParaRPr>
          </a:p>
          <a:p>
            <a:pPr algn="just"/>
            <a:endParaRPr lang="en-US" sz="1600" dirty="0">
              <a:solidFill>
                <a:srgbClr val="183562"/>
              </a:solidFill>
              <a:cs typeface="Adobe Arabic" panose="02040503050201020203" pitchFamily="18" charset="-78"/>
            </a:endParaRPr>
          </a:p>
          <a:p>
            <a:pPr algn="just"/>
            <a:endParaRPr lang="en-US" sz="1600" dirty="0">
              <a:solidFill>
                <a:srgbClr val="183562"/>
              </a:solidFill>
              <a:cs typeface="Adobe Arabic" panose="02040503050201020203" pitchFamily="18" charset="-78"/>
            </a:endParaRPr>
          </a:p>
          <a:p>
            <a:pPr algn="just"/>
            <a:endParaRPr lang="en-US" sz="1600" dirty="0">
              <a:solidFill>
                <a:srgbClr val="183562"/>
              </a:solidFill>
              <a:cs typeface="Adobe Arabic" panose="02040503050201020203" pitchFamily="18" charset="-78"/>
            </a:endParaRPr>
          </a:p>
          <a:p>
            <a:pPr algn="just"/>
            <a:endParaRPr lang="en-US" sz="1600" dirty="0">
              <a:solidFill>
                <a:srgbClr val="183562"/>
              </a:solidFill>
              <a:cs typeface="Adobe Arabic" panose="02040503050201020203" pitchFamily="18" charset="-78"/>
            </a:endParaRPr>
          </a:p>
          <a:p>
            <a:pPr algn="just"/>
            <a:endParaRPr lang="en-US" sz="1600" b="0" i="0" dirty="0">
              <a:solidFill>
                <a:srgbClr val="183562"/>
              </a:solidFill>
              <a:effectLst/>
              <a:cs typeface="Adobe Arabic" panose="02040503050201020203" pitchFamily="18" charset="-78"/>
            </a:endParaRPr>
          </a:p>
          <a:p>
            <a:pPr algn="just"/>
            <a:endParaRPr lang="en-US" sz="1600" dirty="0">
              <a:solidFill>
                <a:srgbClr val="183562"/>
              </a:solidFill>
              <a:cs typeface="Adobe Arabic" panose="02040503050201020203" pitchFamily="18" charset="-78"/>
            </a:endParaRPr>
          </a:p>
          <a:p>
            <a:pPr algn="just"/>
            <a:r>
              <a:rPr lang="en-US" sz="1600" b="0" i="0" dirty="0">
                <a:solidFill>
                  <a:srgbClr val="183562"/>
                </a:solidFill>
                <a:effectLst/>
                <a:cs typeface="Adobe Arabic" panose="02040503050201020203" pitchFamily="18" charset="-78"/>
              </a:rPr>
              <a:t>[5] S. A. </a:t>
            </a:r>
            <a:r>
              <a:rPr lang="en-US" sz="1600" b="0" i="0" dirty="0" err="1">
                <a:solidFill>
                  <a:srgbClr val="183562"/>
                </a:solidFill>
                <a:effectLst/>
                <a:cs typeface="Adobe Arabic" panose="02040503050201020203" pitchFamily="18" charset="-78"/>
              </a:rPr>
              <a:t>Overduin</a:t>
            </a:r>
            <a:r>
              <a:rPr lang="en-US" sz="1600" b="0" i="0" dirty="0">
                <a:solidFill>
                  <a:srgbClr val="183562"/>
                </a:solidFill>
                <a:effectLst/>
                <a:cs typeface="Adobe Arabic" panose="02040503050201020203" pitchFamily="18" charset="-78"/>
              </a:rPr>
              <a:t>, et. </a:t>
            </a:r>
            <a:r>
              <a:rPr lang="en-US" sz="1600" dirty="0">
                <a:solidFill>
                  <a:srgbClr val="183562"/>
                </a:solidFill>
                <a:cs typeface="Adobe Arabic" panose="02040503050201020203" pitchFamily="18" charset="-78"/>
              </a:rPr>
              <a:t>a</a:t>
            </a:r>
            <a:r>
              <a:rPr lang="en-US" sz="1600" b="0" i="0" dirty="0">
                <a:solidFill>
                  <a:srgbClr val="183562"/>
                </a:solidFill>
                <a:effectLst/>
                <a:cs typeface="Adobe Arabic" panose="02040503050201020203" pitchFamily="18" charset="-78"/>
              </a:rPr>
              <a:t>l. Modulation of muscle synergy recruitment in primate grasping. J. of Neuroscience, 2008.</a:t>
            </a:r>
          </a:p>
          <a:p>
            <a:pPr algn="just"/>
            <a:r>
              <a:rPr lang="en-US" sz="1600" b="0" i="0" dirty="0">
                <a:solidFill>
                  <a:srgbClr val="183562"/>
                </a:solidFill>
                <a:effectLst/>
                <a:cs typeface="Adobe Arabic" panose="02040503050201020203" pitchFamily="18" charset="-78"/>
              </a:rPr>
              <a:t>[6] C. G. Rose et. Al. Hybrid rigid-soft hand exoskeleton to assist functional dexterity. IEEE </a:t>
            </a:r>
            <a:r>
              <a:rPr lang="en-US" sz="1600" dirty="0" err="1">
                <a:solidFill>
                  <a:srgbClr val="183562"/>
                </a:solidFill>
                <a:cs typeface="Adobe Arabic" panose="02040503050201020203" pitchFamily="18" charset="-78"/>
              </a:rPr>
              <a:t>R</a:t>
            </a:r>
            <a:r>
              <a:rPr lang="en-US" sz="1600" b="0" i="0" dirty="0" err="1">
                <a:solidFill>
                  <a:srgbClr val="183562"/>
                </a:solidFill>
                <a:effectLst/>
                <a:cs typeface="Adobe Arabic" panose="02040503050201020203" pitchFamily="18" charset="-78"/>
              </a:rPr>
              <a:t>btcs</a:t>
            </a:r>
            <a:r>
              <a:rPr lang="en-US" sz="1600" b="0" i="0" dirty="0">
                <a:solidFill>
                  <a:srgbClr val="183562"/>
                </a:solidFill>
                <a:effectLst/>
                <a:cs typeface="Adobe Arabic" panose="02040503050201020203" pitchFamily="18" charset="-78"/>
              </a:rPr>
              <a:t>. and </a:t>
            </a:r>
            <a:r>
              <a:rPr lang="en-US" sz="1600" b="0" i="0" dirty="0" err="1">
                <a:solidFill>
                  <a:srgbClr val="183562"/>
                </a:solidFill>
                <a:effectLst/>
                <a:cs typeface="Adobe Arabic" panose="02040503050201020203" pitchFamily="18" charset="-78"/>
              </a:rPr>
              <a:t>Automtn</a:t>
            </a:r>
            <a:r>
              <a:rPr lang="en-US" sz="1600" b="0" i="0" dirty="0">
                <a:solidFill>
                  <a:srgbClr val="183562"/>
                </a:solidFill>
                <a:effectLst/>
                <a:cs typeface="Adobe Arabic" panose="02040503050201020203" pitchFamily="18" charset="-78"/>
              </a:rPr>
              <a:t>. Letters, 2019.</a:t>
            </a:r>
            <a:endParaRPr lang="en-US" sz="1600" dirty="0">
              <a:solidFill>
                <a:srgbClr val="183562"/>
              </a:solidFill>
              <a:cs typeface="Adobe Arabic" panose="02040503050201020203" pitchFamily="18" charset="-78"/>
            </a:endParaRPr>
          </a:p>
          <a:p>
            <a:pPr algn="just"/>
            <a:r>
              <a:rPr lang="en-US" sz="1600" b="0" i="0" dirty="0">
                <a:solidFill>
                  <a:srgbClr val="183562"/>
                </a:solidFill>
                <a:effectLst/>
                <a:cs typeface="Adobe Arabic" panose="02040503050201020203" pitchFamily="18" charset="-78"/>
              </a:rPr>
              <a:t>[7] S. A. </a:t>
            </a:r>
            <a:r>
              <a:rPr lang="en-US" sz="1600" b="0" i="0" dirty="0" err="1">
                <a:solidFill>
                  <a:srgbClr val="183562"/>
                </a:solidFill>
                <a:effectLst/>
                <a:cs typeface="Adobe Arabic" panose="02040503050201020203" pitchFamily="18" charset="-78"/>
              </a:rPr>
              <a:t>Safavynia</a:t>
            </a:r>
            <a:r>
              <a:rPr lang="en-US" sz="1600" b="0" i="0" dirty="0">
                <a:solidFill>
                  <a:srgbClr val="183562"/>
                </a:solidFill>
                <a:effectLst/>
                <a:cs typeface="Adobe Arabic" panose="02040503050201020203" pitchFamily="18" charset="-78"/>
              </a:rPr>
              <a:t>, G. Torres-Oviedo, and L. Ting. Muscle synergies: Implications for clinical evaluation and rehabilitation of movement. Topics in spinal cord injury rehabilitation, 2011.</a:t>
            </a:r>
          </a:p>
          <a:p>
            <a:pPr algn="just"/>
            <a:r>
              <a:rPr lang="en-US" sz="1600" b="0" i="0" dirty="0">
                <a:solidFill>
                  <a:srgbClr val="183562"/>
                </a:solidFill>
                <a:effectLst/>
                <a:cs typeface="Adobe Arabic" panose="02040503050201020203" pitchFamily="18" charset="-78"/>
              </a:rPr>
              <a:t>[8]  </a:t>
            </a:r>
            <a:r>
              <a:rPr lang="en-US" sz="1600" b="0" i="0" dirty="0" err="1">
                <a:solidFill>
                  <a:srgbClr val="183562"/>
                </a:solidFill>
                <a:effectLst/>
                <a:cs typeface="Adobe Arabic" panose="02040503050201020203" pitchFamily="18" charset="-78"/>
              </a:rPr>
              <a:t>Dervay</a:t>
            </a:r>
            <a:r>
              <a:rPr lang="en-US" sz="1600" b="0" i="0" dirty="0">
                <a:solidFill>
                  <a:srgbClr val="183562"/>
                </a:solidFill>
                <a:effectLst/>
                <a:cs typeface="Adobe Arabic" panose="02040503050201020203" pitchFamily="18" charset="-78"/>
              </a:rPr>
              <a:t>, J., et. </a:t>
            </a:r>
            <a:r>
              <a:rPr lang="en-US" sz="1600" dirty="0">
                <a:solidFill>
                  <a:srgbClr val="183562"/>
                </a:solidFill>
                <a:cs typeface="Adobe Arabic" panose="02040503050201020203" pitchFamily="18" charset="-78"/>
              </a:rPr>
              <a:t>al</a:t>
            </a:r>
            <a:r>
              <a:rPr lang="en-US" sz="1600" b="0" i="0" dirty="0">
                <a:solidFill>
                  <a:srgbClr val="183562"/>
                </a:solidFill>
                <a:effectLst/>
                <a:cs typeface="Adobe Arabic" panose="02040503050201020203" pitchFamily="18" charset="-78"/>
              </a:rPr>
              <a:t>. T.J. (2019). Medical Aspects of Extravehicular Activity. In: Principles of Clinical Medicine for Space Flight. Springer, New York, NY.</a:t>
            </a:r>
          </a:p>
        </p:txBody>
      </p:sp>
      <p:pic>
        <p:nvPicPr>
          <p:cNvPr id="1026" name="Picture 2">
            <a:extLst>
              <a:ext uri="{FF2B5EF4-FFF2-40B4-BE49-F238E27FC236}">
                <a16:creationId xmlns:a16="http://schemas.microsoft.com/office/drawing/2014/main" id="{A2E9EA67-8C9D-4036-B07F-082C9738C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20" y="127291"/>
            <a:ext cx="3422685" cy="342268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F9068B25-C612-4B5E-9935-FC9D128BEB19}"/>
              </a:ext>
            </a:extLst>
          </p:cNvPr>
          <p:cNvPicPr>
            <a:picLocks noChangeAspect="1"/>
          </p:cNvPicPr>
          <p:nvPr/>
        </p:nvPicPr>
        <p:blipFill rotWithShape="1">
          <a:blip r:embed="rId4">
            <a:extLst>
              <a:ext uri="{28A0092B-C50C-407E-A947-70E740481C1C}">
                <a14:useLocalDpi xmlns:a14="http://schemas.microsoft.com/office/drawing/2010/main" val="0"/>
              </a:ext>
            </a:extLst>
          </a:blip>
          <a:srcRect t="2608" r="27710"/>
          <a:stretch/>
        </p:blipFill>
        <p:spPr>
          <a:xfrm>
            <a:off x="31845126" y="208168"/>
            <a:ext cx="3837419" cy="3134781"/>
          </a:xfrm>
          <a:prstGeom prst="roundRect">
            <a:avLst>
              <a:gd name="adj" fmla="val 16667"/>
            </a:avLst>
          </a:prstGeom>
          <a:noFill/>
          <a:ln>
            <a:noFill/>
          </a:ln>
          <a:effectLst/>
          <a:scene3d>
            <a:camera prst="orthographicFront"/>
            <a:lightRig rig="contrasting" dir="t">
              <a:rot lat="0" lon="0" rev="4200000"/>
            </a:lightRig>
          </a:scene3d>
          <a:sp3d prstMaterial="plastic">
            <a:bevelT w="381000" h="114300" prst="relaxedInset"/>
            <a:contourClr>
              <a:srgbClr val="969696"/>
            </a:contourClr>
          </a:sp3d>
        </p:spPr>
        <p:style>
          <a:lnRef idx="2">
            <a:schemeClr val="dk1"/>
          </a:lnRef>
          <a:fillRef idx="1">
            <a:schemeClr val="lt1"/>
          </a:fillRef>
          <a:effectRef idx="0">
            <a:schemeClr val="dk1"/>
          </a:effectRef>
          <a:fontRef idx="minor">
            <a:schemeClr val="dk1"/>
          </a:fontRef>
        </p:style>
      </p:pic>
      <p:sp>
        <p:nvSpPr>
          <p:cNvPr id="83" name="AutoShape 6" descr="Image preview">
            <a:extLst>
              <a:ext uri="{FF2B5EF4-FFF2-40B4-BE49-F238E27FC236}">
                <a16:creationId xmlns:a16="http://schemas.microsoft.com/office/drawing/2014/main" id="{5891E9CF-830A-47A5-B812-227D0B0C063C}"/>
              </a:ext>
            </a:extLst>
          </p:cNvPr>
          <p:cNvSpPr>
            <a:spLocks noChangeAspect="1" noChangeArrowheads="1"/>
          </p:cNvSpPr>
          <p:nvPr/>
        </p:nvSpPr>
        <p:spPr bwMode="auto">
          <a:xfrm>
            <a:off x="16963646" y="14426151"/>
            <a:ext cx="309090" cy="311713"/>
          </a:xfrm>
          <a:prstGeom prst="rect">
            <a:avLst/>
          </a:prstGeom>
          <a:noFill/>
        </p:spPr>
        <p:txBody>
          <a:bodyPr vert="horz" wrap="square" lIns="91440" tIns="45720" rIns="91440" bIns="45720" numCol="1" anchor="t" anchorCtr="0" compatLnSpc="1">
            <a:prstTxWarp prst="textNoShape">
              <a:avLst/>
            </a:prstTxWarp>
          </a:bodyPr>
          <a:lstStyle/>
          <a:p>
            <a:pPr>
              <a:lnSpc>
                <a:spcPct val="150000"/>
              </a:lnSpc>
            </a:pPr>
            <a:endParaRPr lang="en-US" sz="2600">
              <a:solidFill>
                <a:srgbClr val="183562"/>
              </a:solidFill>
              <a:ea typeface="Ebrima" panose="02000000000000000000" pitchFamily="2" charset="0"/>
              <a:cs typeface="Adobe Arabic" panose="02040503050201020203" pitchFamily="18" charset="-78"/>
            </a:endParaRPr>
          </a:p>
        </p:txBody>
      </p:sp>
      <p:sp>
        <p:nvSpPr>
          <p:cNvPr id="84" name="Rectangle 83">
            <a:extLst>
              <a:ext uri="{FF2B5EF4-FFF2-40B4-BE49-F238E27FC236}">
                <a16:creationId xmlns:a16="http://schemas.microsoft.com/office/drawing/2014/main" id="{7BFA1542-287E-4F05-BA14-ED72700AB2B5}"/>
              </a:ext>
            </a:extLst>
          </p:cNvPr>
          <p:cNvSpPr/>
          <p:nvPr/>
        </p:nvSpPr>
        <p:spPr>
          <a:xfrm>
            <a:off x="15760344" y="4858187"/>
            <a:ext cx="18984767" cy="14669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endParaRPr lang="en-US" sz="2600" dirty="0">
              <a:solidFill>
                <a:srgbClr val="183562"/>
              </a:solidFill>
              <a:ea typeface="Ebrima" panose="02000000000000000000" pitchFamily="2" charset="0"/>
              <a:cs typeface="Adobe Arabic" panose="02040503050201020203" pitchFamily="18" charset="-78"/>
            </a:endParaRPr>
          </a:p>
        </p:txBody>
      </p:sp>
      <p:sp>
        <p:nvSpPr>
          <p:cNvPr id="98" name="TextBox 97">
            <a:extLst>
              <a:ext uri="{FF2B5EF4-FFF2-40B4-BE49-F238E27FC236}">
                <a16:creationId xmlns:a16="http://schemas.microsoft.com/office/drawing/2014/main" id="{69CEE9AE-2CCB-4A8D-B6C1-857B5E9BC368}"/>
              </a:ext>
            </a:extLst>
          </p:cNvPr>
          <p:cNvSpPr txBox="1"/>
          <p:nvPr/>
        </p:nvSpPr>
        <p:spPr>
          <a:xfrm>
            <a:off x="574217" y="3327669"/>
            <a:ext cx="6077775" cy="515526"/>
          </a:xfrm>
          <a:prstGeom prst="rect">
            <a:avLst/>
          </a:prstGeom>
          <a:noFill/>
        </p:spPr>
        <p:txBody>
          <a:bodyPr wrap="square" rtlCol="0">
            <a:spAutoFit/>
          </a:bodyPr>
          <a:lstStyle/>
          <a:p>
            <a:pPr>
              <a:lnSpc>
                <a:spcPct val="150000"/>
              </a:lnSpc>
            </a:pPr>
            <a:r>
              <a:rPr lang="en-US" sz="2000" b="1" i="1" dirty="0">
                <a:solidFill>
                  <a:srgbClr val="183562"/>
                </a:solidFill>
                <a:ea typeface="Ebrima" panose="02000000000000000000" pitchFamily="2" charset="0"/>
                <a:cs typeface="Adobe Arabic" panose="02040503050201020203" pitchFamily="18" charset="-78"/>
              </a:rPr>
              <a:t>Funded by: Alabama Space Grant Consortium</a:t>
            </a:r>
          </a:p>
        </p:txBody>
      </p:sp>
      <p:sp>
        <p:nvSpPr>
          <p:cNvPr id="105" name="TextBox 104">
            <a:extLst>
              <a:ext uri="{FF2B5EF4-FFF2-40B4-BE49-F238E27FC236}">
                <a16:creationId xmlns:a16="http://schemas.microsoft.com/office/drawing/2014/main" id="{55715710-D74B-4726-8698-80CB8B3336C9}"/>
              </a:ext>
            </a:extLst>
          </p:cNvPr>
          <p:cNvSpPr txBox="1"/>
          <p:nvPr/>
        </p:nvSpPr>
        <p:spPr>
          <a:xfrm>
            <a:off x="847681" y="4752269"/>
            <a:ext cx="13409984" cy="330645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800" b="1" i="1" dirty="0">
                <a:solidFill>
                  <a:schemeClr val="accent5">
                    <a:lumMod val="50000"/>
                  </a:schemeClr>
                </a:solidFill>
                <a:ea typeface="Ebrima" panose="02000000000000000000" pitchFamily="2" charset="0"/>
                <a:cs typeface="Adobe Arabic" panose="02040503050201020203" pitchFamily="18" charset="-78"/>
              </a:rPr>
              <a:t>Hand and wrist Injuries are common in astronaut EVAs</a:t>
            </a:r>
            <a:r>
              <a:rPr lang="en-US" sz="2800" i="1" dirty="0">
                <a:solidFill>
                  <a:schemeClr val="accent5">
                    <a:lumMod val="50000"/>
                  </a:schemeClr>
                </a:solidFill>
                <a:ea typeface="Ebrima" panose="02000000000000000000" pitchFamily="2" charset="0"/>
                <a:cs typeface="Adobe Arabic" panose="02040503050201020203" pitchFamily="18" charset="-78"/>
              </a:rPr>
              <a:t>,</a:t>
            </a:r>
            <a:r>
              <a:rPr lang="en-US" sz="2800" b="1" i="1" dirty="0">
                <a:solidFill>
                  <a:schemeClr val="accent5">
                    <a:lumMod val="50000"/>
                  </a:schemeClr>
                </a:solidFill>
                <a:ea typeface="Ebrima" panose="02000000000000000000" pitchFamily="2" charset="0"/>
                <a:cs typeface="Adobe Arabic" panose="02040503050201020203" pitchFamily="18" charset="-78"/>
              </a:rPr>
              <a:t> </a:t>
            </a:r>
            <a:r>
              <a:rPr lang="en-US" sz="2800" i="1" dirty="0">
                <a:solidFill>
                  <a:schemeClr val="accent5">
                    <a:lumMod val="50000"/>
                  </a:schemeClr>
                </a:solidFill>
                <a:ea typeface="Ebrima" panose="02000000000000000000" pitchFamily="2" charset="0"/>
                <a:cs typeface="Adobe Arabic" panose="02040503050201020203" pitchFamily="18" charset="-78"/>
              </a:rPr>
              <a:t>posing significant  risks to crew health, mission success and long-term space habitation.</a:t>
            </a:r>
          </a:p>
          <a:p>
            <a:pPr marL="342900" indent="-342900" algn="just">
              <a:lnSpc>
                <a:spcPct val="150000"/>
              </a:lnSpc>
              <a:buFont typeface="Arial" panose="020B0604020202020204" pitchFamily="34" charset="0"/>
              <a:buChar char="•"/>
            </a:pPr>
            <a:r>
              <a:rPr lang="en-US" sz="2800" b="1" i="1" dirty="0">
                <a:solidFill>
                  <a:schemeClr val="accent5">
                    <a:lumMod val="50000"/>
                  </a:schemeClr>
                </a:solidFill>
                <a:ea typeface="Ebrima" panose="02000000000000000000" pitchFamily="2" charset="0"/>
                <a:cs typeface="Adobe Arabic" panose="02040503050201020203" pitchFamily="18" charset="-78"/>
              </a:rPr>
              <a:t>Wearable Robots</a:t>
            </a:r>
            <a:r>
              <a:rPr lang="en-US" sz="2800" i="1" dirty="0">
                <a:solidFill>
                  <a:schemeClr val="accent5">
                    <a:lumMod val="50000"/>
                  </a:schemeClr>
                </a:solidFill>
                <a:ea typeface="Ebrima" panose="02000000000000000000" pitchFamily="2" charset="0"/>
                <a:cs typeface="Adobe Arabic" panose="02040503050201020203" pitchFamily="18" charset="-78"/>
              </a:rPr>
              <a:t> like the SeptaPose Assistive and Rehabilitative (SPAR) Glove (shown below) can assist in hand grasps to reduce muscular load. </a:t>
            </a:r>
          </a:p>
          <a:p>
            <a:pPr marL="342900" indent="-342900" algn="just">
              <a:lnSpc>
                <a:spcPct val="150000"/>
              </a:lnSpc>
              <a:buFont typeface="Arial" panose="020B0604020202020204" pitchFamily="34" charset="0"/>
              <a:buChar char="•"/>
            </a:pPr>
            <a:r>
              <a:rPr lang="en-US" sz="2800" i="1" dirty="0">
                <a:solidFill>
                  <a:schemeClr val="accent5">
                    <a:lumMod val="50000"/>
                  </a:schemeClr>
                </a:solidFill>
                <a:ea typeface="Ebrima" panose="02000000000000000000" pitchFamily="2" charset="0"/>
                <a:cs typeface="Adobe Arabic" panose="02040503050201020203" pitchFamily="18" charset="-78"/>
              </a:rPr>
              <a:t>Such devices </a:t>
            </a:r>
            <a:r>
              <a:rPr lang="en-US" sz="2800" b="1" i="1" dirty="0">
                <a:solidFill>
                  <a:schemeClr val="accent5">
                    <a:lumMod val="50000"/>
                  </a:schemeClr>
                </a:solidFill>
                <a:ea typeface="Ebrima" panose="02000000000000000000" pitchFamily="2" charset="0"/>
                <a:cs typeface="Adobe Arabic" panose="02040503050201020203" pitchFamily="18" charset="-78"/>
              </a:rPr>
              <a:t>aren’t sensitive</a:t>
            </a:r>
            <a:r>
              <a:rPr lang="en-US" sz="2800" i="1" dirty="0">
                <a:solidFill>
                  <a:schemeClr val="accent5">
                    <a:lumMod val="50000"/>
                  </a:schemeClr>
                </a:solidFill>
                <a:ea typeface="Ebrima" panose="02000000000000000000" pitchFamily="2" charset="0"/>
                <a:cs typeface="Adobe Arabic" panose="02040503050201020203" pitchFamily="18" charset="-78"/>
              </a:rPr>
              <a:t> to neuromuscular features like fatigue</a:t>
            </a:r>
          </a:p>
        </p:txBody>
      </p:sp>
      <p:sp>
        <p:nvSpPr>
          <p:cNvPr id="423" name="Rectangle 422">
            <a:extLst>
              <a:ext uri="{FF2B5EF4-FFF2-40B4-BE49-F238E27FC236}">
                <a16:creationId xmlns:a16="http://schemas.microsoft.com/office/drawing/2014/main" id="{A05AB8A3-6879-4D60-A865-3C7449A6CE8F}"/>
              </a:ext>
            </a:extLst>
          </p:cNvPr>
          <p:cNvSpPr/>
          <p:nvPr/>
        </p:nvSpPr>
        <p:spPr>
          <a:xfrm>
            <a:off x="863089" y="3775738"/>
            <a:ext cx="13469598" cy="903548"/>
          </a:xfrm>
          <a:prstGeom prst="rect">
            <a:avLst/>
          </a:prstGeom>
          <a:solidFill>
            <a:srgbClr val="032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nSpc>
                <a:spcPct val="150000"/>
              </a:lnSpc>
            </a:pPr>
            <a:r>
              <a:rPr lang="en-US" sz="4800" b="1" dirty="0">
                <a:solidFill>
                  <a:schemeClr val="bg1"/>
                </a:solidFill>
                <a:ea typeface="Ebrima" panose="02000000000000000000" pitchFamily="2" charset="0"/>
                <a:cs typeface="Adobe Arabic" panose="02040503050201020203" pitchFamily="18" charset="-78"/>
              </a:rPr>
              <a:t>BACKGROUND</a:t>
            </a:r>
          </a:p>
        </p:txBody>
      </p:sp>
      <p:sp>
        <p:nvSpPr>
          <p:cNvPr id="452" name="Rectangle 451">
            <a:extLst>
              <a:ext uri="{FF2B5EF4-FFF2-40B4-BE49-F238E27FC236}">
                <a16:creationId xmlns:a16="http://schemas.microsoft.com/office/drawing/2014/main" id="{46BA8F8F-BA6B-4BE6-B813-37920B91C637}"/>
              </a:ext>
            </a:extLst>
          </p:cNvPr>
          <p:cNvSpPr/>
          <p:nvPr/>
        </p:nvSpPr>
        <p:spPr>
          <a:xfrm rot="2704610">
            <a:off x="10148566" y="24094619"/>
            <a:ext cx="533830" cy="531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4800" b="1" dirty="0">
              <a:solidFill>
                <a:srgbClr val="183562"/>
              </a:solidFill>
              <a:cs typeface="Adobe Arabic" panose="02040503050201020203" pitchFamily="18" charset="-78"/>
            </a:endParaRPr>
          </a:p>
        </p:txBody>
      </p:sp>
      <p:sp>
        <p:nvSpPr>
          <p:cNvPr id="480" name="Rectangle 479">
            <a:extLst>
              <a:ext uri="{FF2B5EF4-FFF2-40B4-BE49-F238E27FC236}">
                <a16:creationId xmlns:a16="http://schemas.microsoft.com/office/drawing/2014/main" id="{F98552EB-43DC-4572-B24E-ADB098AB76B1}"/>
              </a:ext>
            </a:extLst>
          </p:cNvPr>
          <p:cNvSpPr/>
          <p:nvPr/>
        </p:nvSpPr>
        <p:spPr>
          <a:xfrm rot="2704610">
            <a:off x="24765199" y="4153733"/>
            <a:ext cx="533830" cy="531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4800" b="1" dirty="0">
              <a:solidFill>
                <a:srgbClr val="183562"/>
              </a:solidFill>
              <a:cs typeface="Adobe Arabic" panose="02040503050201020203" pitchFamily="18" charset="-78"/>
            </a:endParaRPr>
          </a:p>
        </p:txBody>
      </p:sp>
      <p:sp>
        <p:nvSpPr>
          <p:cNvPr id="559" name="Arrow: Right 558">
            <a:extLst>
              <a:ext uri="{FF2B5EF4-FFF2-40B4-BE49-F238E27FC236}">
                <a16:creationId xmlns:a16="http://schemas.microsoft.com/office/drawing/2014/main" id="{33900247-F665-467C-A0D7-0AE9055A549A}"/>
              </a:ext>
            </a:extLst>
          </p:cNvPr>
          <p:cNvSpPr/>
          <p:nvPr/>
        </p:nvSpPr>
        <p:spPr>
          <a:xfrm>
            <a:off x="31999084" y="6962583"/>
            <a:ext cx="992177" cy="495623"/>
          </a:xfrm>
          <a:prstGeom prst="rightArrow">
            <a:avLst>
              <a:gd name="adj1" fmla="val 50000"/>
              <a:gd name="adj2" fmla="val 8537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600" dirty="0">
              <a:solidFill>
                <a:srgbClr val="183562"/>
              </a:solidFill>
              <a:ea typeface="Ebrima" panose="02000000000000000000" pitchFamily="2" charset="0"/>
              <a:cs typeface="Adobe Arabic" panose="02040503050201020203" pitchFamily="18" charset="-78"/>
            </a:endParaRPr>
          </a:p>
        </p:txBody>
      </p:sp>
      <p:sp>
        <p:nvSpPr>
          <p:cNvPr id="101" name="TextBox 100">
            <a:extLst>
              <a:ext uri="{FF2B5EF4-FFF2-40B4-BE49-F238E27FC236}">
                <a16:creationId xmlns:a16="http://schemas.microsoft.com/office/drawing/2014/main" id="{9851E7C6-776C-4F03-A09A-D79623DF916F}"/>
              </a:ext>
            </a:extLst>
          </p:cNvPr>
          <p:cNvSpPr txBox="1"/>
          <p:nvPr/>
        </p:nvSpPr>
        <p:spPr>
          <a:xfrm>
            <a:off x="1674389" y="13907375"/>
            <a:ext cx="3448063" cy="646331"/>
          </a:xfrm>
          <a:prstGeom prst="rect">
            <a:avLst/>
          </a:prstGeom>
          <a:noFill/>
        </p:spPr>
        <p:txBody>
          <a:bodyPr wrap="square">
            <a:spAutoFit/>
          </a:bodyPr>
          <a:lstStyle/>
          <a:p>
            <a:pPr algn="ctr"/>
            <a:r>
              <a:rPr lang="en-US" i="1" dirty="0">
                <a:solidFill>
                  <a:schemeClr val="accent5">
                    <a:lumMod val="50000"/>
                  </a:schemeClr>
                </a:solidFill>
                <a:ea typeface="Ebrima" panose="02000000000000000000" pitchFamily="2" charset="0"/>
                <a:cs typeface="Adobe Arabic" panose="02040503050201020203" pitchFamily="18" charset="-78"/>
              </a:rPr>
              <a:t>Fig 1. Astronaut using a high torque power tool during EVA</a:t>
            </a:r>
          </a:p>
        </p:txBody>
      </p:sp>
      <p:pic>
        <p:nvPicPr>
          <p:cNvPr id="1036" name="Picture 12" descr="January 7, 2019 - Pistol Packin' Astronauts">
            <a:extLst>
              <a:ext uri="{FF2B5EF4-FFF2-40B4-BE49-F238E27FC236}">
                <a16:creationId xmlns:a16="http://schemas.microsoft.com/office/drawing/2014/main" id="{A5DEDBF9-3E4A-4E79-882B-0C11777F93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018" y="8307253"/>
            <a:ext cx="4237663" cy="5424209"/>
          </a:xfrm>
          <a:prstGeom prst="rect">
            <a:avLst/>
          </a:prstGeom>
          <a:noFill/>
          <a:extLst>
            <a:ext uri="{909E8E84-426E-40DD-AFC4-6F175D3DCCD1}">
              <a14:hiddenFill xmlns:a14="http://schemas.microsoft.com/office/drawing/2010/main">
                <a:solidFill>
                  <a:srgbClr val="FFFFFF"/>
                </a:solidFill>
              </a14:hiddenFill>
            </a:ext>
          </a:extLst>
        </p:spPr>
      </p:pic>
      <p:sp>
        <p:nvSpPr>
          <p:cNvPr id="256" name="Rectangle 255">
            <a:extLst>
              <a:ext uri="{FF2B5EF4-FFF2-40B4-BE49-F238E27FC236}">
                <a16:creationId xmlns:a16="http://schemas.microsoft.com/office/drawing/2014/main" id="{CD859C3A-A228-490B-BB23-F0A3AEB29C45}"/>
              </a:ext>
            </a:extLst>
          </p:cNvPr>
          <p:cNvSpPr/>
          <p:nvPr/>
        </p:nvSpPr>
        <p:spPr>
          <a:xfrm>
            <a:off x="921405" y="24974107"/>
            <a:ext cx="34690012" cy="903548"/>
          </a:xfrm>
          <a:prstGeom prst="rect">
            <a:avLst/>
          </a:prstGeom>
          <a:solidFill>
            <a:srgbClr val="032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nSpc>
                <a:spcPct val="150000"/>
              </a:lnSpc>
            </a:pPr>
            <a:r>
              <a:rPr lang="en-US" sz="4800" b="1" dirty="0">
                <a:solidFill>
                  <a:schemeClr val="bg1"/>
                </a:solidFill>
                <a:ea typeface="Ebrima" panose="02000000000000000000" pitchFamily="2" charset="0"/>
                <a:cs typeface="Adobe Arabic" panose="02040503050201020203" pitchFamily="18" charset="-78"/>
              </a:rPr>
              <a:t>REFERENCES</a:t>
            </a:r>
          </a:p>
        </p:txBody>
      </p:sp>
      <p:sp>
        <p:nvSpPr>
          <p:cNvPr id="257" name="Rectangle 256">
            <a:extLst>
              <a:ext uri="{FF2B5EF4-FFF2-40B4-BE49-F238E27FC236}">
                <a16:creationId xmlns:a16="http://schemas.microsoft.com/office/drawing/2014/main" id="{C63134FF-F8C1-4F50-B778-54A6488830AD}"/>
              </a:ext>
            </a:extLst>
          </p:cNvPr>
          <p:cNvSpPr/>
          <p:nvPr/>
        </p:nvSpPr>
        <p:spPr>
          <a:xfrm>
            <a:off x="15152695" y="14960332"/>
            <a:ext cx="20400405" cy="903547"/>
          </a:xfrm>
          <a:prstGeom prst="rect">
            <a:avLst/>
          </a:prstGeom>
          <a:solidFill>
            <a:srgbClr val="032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nSpc>
                <a:spcPct val="150000"/>
              </a:lnSpc>
            </a:pPr>
            <a:r>
              <a:rPr lang="en-US" sz="4800" b="1" dirty="0">
                <a:solidFill>
                  <a:schemeClr val="bg1"/>
                </a:solidFill>
                <a:ea typeface="Ebrima" panose="02000000000000000000" pitchFamily="2" charset="0"/>
                <a:cs typeface="Adobe Arabic" panose="02040503050201020203" pitchFamily="18" charset="-78"/>
              </a:rPr>
              <a:t>RESULTS &amp; CONCLUSIONS</a:t>
            </a:r>
          </a:p>
        </p:txBody>
      </p:sp>
      <p:grpSp>
        <p:nvGrpSpPr>
          <p:cNvPr id="258" name="Group 257">
            <a:extLst>
              <a:ext uri="{FF2B5EF4-FFF2-40B4-BE49-F238E27FC236}">
                <a16:creationId xmlns:a16="http://schemas.microsoft.com/office/drawing/2014/main" id="{CE5E092F-FE5C-4485-B906-95CF66D48818}"/>
              </a:ext>
            </a:extLst>
          </p:cNvPr>
          <p:cNvGrpSpPr/>
          <p:nvPr/>
        </p:nvGrpSpPr>
        <p:grpSpPr>
          <a:xfrm>
            <a:off x="27802341" y="5084348"/>
            <a:ext cx="7757823" cy="9859721"/>
            <a:chOff x="1121337" y="15198944"/>
            <a:chExt cx="7606682" cy="9667629"/>
          </a:xfrm>
          <a:noFill/>
        </p:grpSpPr>
        <p:grpSp>
          <p:nvGrpSpPr>
            <p:cNvPr id="259" name="Group 258">
              <a:extLst>
                <a:ext uri="{FF2B5EF4-FFF2-40B4-BE49-F238E27FC236}">
                  <a16:creationId xmlns:a16="http://schemas.microsoft.com/office/drawing/2014/main" id="{2FF1BB31-A569-402D-944D-DB54C554EF4F}"/>
                </a:ext>
              </a:extLst>
            </p:cNvPr>
            <p:cNvGrpSpPr/>
            <p:nvPr/>
          </p:nvGrpSpPr>
          <p:grpSpPr>
            <a:xfrm>
              <a:off x="1213235" y="20749988"/>
              <a:ext cx="7229243" cy="4116585"/>
              <a:chOff x="10253851" y="12454541"/>
              <a:chExt cx="7229243" cy="4116585"/>
            </a:xfrm>
            <a:grpFill/>
          </p:grpSpPr>
          <mc:AlternateContent xmlns:mc="http://schemas.openxmlformats.org/markup-compatibility/2006" xmlns:a14="http://schemas.microsoft.com/office/drawing/2010/main">
            <mc:Choice Requires="a14">
              <p:sp>
                <p:nvSpPr>
                  <p:cNvPr id="263" name="TextBox 262">
                    <a:extLst>
                      <a:ext uri="{FF2B5EF4-FFF2-40B4-BE49-F238E27FC236}">
                        <a16:creationId xmlns:a16="http://schemas.microsoft.com/office/drawing/2014/main" id="{EFAF3FE1-7688-4902-98B3-A05919F2785A}"/>
                      </a:ext>
                    </a:extLst>
                  </p:cNvPr>
                  <p:cNvSpPr txBox="1"/>
                  <p:nvPr/>
                </p:nvSpPr>
                <p:spPr>
                  <a:xfrm>
                    <a:off x="10253851" y="13337613"/>
                    <a:ext cx="7229243" cy="3233513"/>
                  </a:xfrm>
                  <a:prstGeom prst="rect">
                    <a:avLst/>
                  </a:prstGeom>
                  <a:grpFill/>
                </p:spPr>
                <p:txBody>
                  <a:bodyPr wrap="square">
                    <a:spAutoFit/>
                  </a:bodyPr>
                  <a:lstStyle/>
                  <a:p>
                    <a:pPr marL="0" marR="0" algn="ctr">
                      <a:spcBef>
                        <a:spcPts val="0"/>
                      </a:spcBef>
                      <a:spcAft>
                        <a:spcPts val="800"/>
                      </a:spcAft>
                    </a:pPr>
                    <a:r>
                      <a:rPr lang="en-US" sz="3200" spc="300" dirty="0">
                        <a:solidFill>
                          <a:srgbClr val="183562"/>
                        </a:solidFill>
                        <a:effectLst/>
                        <a:ea typeface="Calibri" panose="020F0502020204030204" pitchFamily="34" charset="0"/>
                        <a:cs typeface="Adobe Arabic" panose="02040503050201020203" pitchFamily="18" charset="-78"/>
                      </a:rPr>
                      <a:t> </a:t>
                    </a:r>
                    <a14:m>
                      <m:oMath xmlns:m="http://schemas.openxmlformats.org/officeDocument/2006/math">
                        <m:sSubSup>
                          <m:sSubSupPr>
                            <m:ctrlPr>
                              <a:rPr lang="en-US" sz="3200" i="1" spc="300" smtClean="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H</m:t>
                            </m:r>
                          </m:e>
                          <m:sub>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i</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j</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bSup>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H</m:t>
                            </m:r>
                          </m:e>
                          <m:sub>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i</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j</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sup>
                        </m:sSubSup>
                        <m:f>
                          <m:f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W</m:t>
                                            </m:r>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sup>
                                        </m:sSup>
                                      </m:e>
                                    </m:d>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T</m:t>
                                    </m:r>
                                  </m:sup>
                                </m:s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V</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i</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j</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W</m:t>
                                            </m:r>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sup>
                                        </m:sSup>
                                      </m:e>
                                    </m:d>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T</m:t>
                                    </m:r>
                                  </m:sup>
                                </m:sSup>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W</m:t>
                                    </m:r>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sup>
                                </m:sSup>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H</m:t>
                                    </m:r>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sup>
                                </m:sSup>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i</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j</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a14:m>
                    <a:r>
                      <a:rPr lang="en-US" sz="3200" spc="300" dirty="0">
                        <a:solidFill>
                          <a:srgbClr val="183562"/>
                        </a:solidFill>
                        <a:effectLst/>
                        <a:ea typeface="Ebrima" panose="02000000000000000000" pitchFamily="2" charset="0"/>
                        <a:cs typeface="Adobe Arabic" panose="02040503050201020203" pitchFamily="18" charset="-78"/>
                      </a:rPr>
                      <a:t> *</a:t>
                    </a:r>
                  </a:p>
                  <a:p>
                    <a:pPr marL="0" marR="0" algn="ctr">
                      <a:spcBef>
                        <a:spcPts val="0"/>
                      </a:spcBef>
                      <a:spcAft>
                        <a:spcPts val="800"/>
                      </a:spcAft>
                    </a:pPr>
                    <a:r>
                      <a:rPr lang="en-US" sz="3200" spc="300" dirty="0">
                        <a:solidFill>
                          <a:srgbClr val="183562"/>
                        </a:solidFill>
                        <a:effectLst/>
                        <a:ea typeface="Calibri" panose="020F0502020204030204" pitchFamily="34" charset="0"/>
                        <a:cs typeface="Adobe Arabic" panose="02040503050201020203" pitchFamily="18" charset="-78"/>
                      </a:rPr>
                      <a:t> </a:t>
                    </a:r>
                    <a14:m>
                      <m:oMath xmlns:m="http://schemas.openxmlformats.org/officeDocument/2006/math">
                        <m:sSubSup>
                          <m:sSub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W</m:t>
                            </m:r>
                          </m:e>
                          <m:sub>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i</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j</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bSup>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W</m:t>
                            </m:r>
                          </m:e>
                          <m:sub>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i</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j</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sup>
                        </m:sSubSup>
                        <m:f>
                          <m:f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V</m:t>
                                </m:r>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H</m:t>
                                            </m:r>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e>
                                    </m:d>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T</m:t>
                                    </m:r>
                                  </m:sup>
                                </m:sSup>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i</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j</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W</m:t>
                                    </m:r>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sup>
                                </m:sSup>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H</m:t>
                                    </m:r>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H</m:t>
                                            </m:r>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e>
                                    </m:d>
                                  </m:e>
                                  <m: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T</m:t>
                                    </m:r>
                                  </m:sup>
                                </m:sSup>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i</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j</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a14:m>
                    <a:endParaRPr lang="en-US" sz="3200" spc="300" dirty="0">
                      <a:solidFill>
                        <a:srgbClr val="183562"/>
                      </a:solidFill>
                      <a:effectLst/>
                      <a:ea typeface="Ebrima" panose="02000000000000000000" pitchFamily="2" charset="0"/>
                      <a:cs typeface="Adobe Arabic" panose="02040503050201020203" pitchFamily="18" charset="-78"/>
                    </a:endParaRPr>
                  </a:p>
                  <a:p>
                    <a:pPr marR="0" algn="ctr">
                      <a:spcBef>
                        <a:spcPts val="0"/>
                      </a:spcBef>
                    </a:pPr>
                    <a:endParaRPr lang="en-US" sz="1400" i="1" spc="-300" dirty="0">
                      <a:solidFill>
                        <a:srgbClr val="183562"/>
                      </a:solidFill>
                      <a:ea typeface="Calibri" panose="020F0502020204030204" pitchFamily="34" charset="0"/>
                      <a:cs typeface="Adobe Arabic" panose="02040503050201020203" pitchFamily="18" charset="-78"/>
                    </a:endParaRPr>
                  </a:p>
                  <a:p>
                    <a:pPr marR="0" algn="ctr">
                      <a:spcBef>
                        <a:spcPts val="0"/>
                      </a:spcBef>
                    </a:pPr>
                    <a:r>
                      <a:rPr lang="en-US" sz="2400" i="1" spc="-300" dirty="0">
                        <a:solidFill>
                          <a:srgbClr val="183562"/>
                        </a:solidFill>
                        <a:ea typeface="Calibri" panose="020F0502020204030204" pitchFamily="34" charset="0"/>
                        <a:cs typeface="Adobe Arabic" panose="02040503050201020203" pitchFamily="18" charset="-78"/>
                      </a:rPr>
                      <a:t>*Normalized synergy activation is presented in </a:t>
                    </a:r>
                  </a:p>
                  <a:p>
                    <a:pPr marR="0" algn="ctr">
                      <a:spcBef>
                        <a:spcPts val="0"/>
                      </a:spcBef>
                    </a:pPr>
                    <a:r>
                      <a:rPr lang="en-US" sz="2400" i="1" spc="-300" dirty="0">
                        <a:solidFill>
                          <a:srgbClr val="183562"/>
                        </a:solidFill>
                        <a:ea typeface="Calibri" panose="020F0502020204030204" pitchFamily="34" charset="0"/>
                        <a:cs typeface="Adobe Arabic" panose="02040503050201020203" pitchFamily="18" charset="-78"/>
                      </a:rPr>
                      <a:t>“Results and Conclusions”</a:t>
                    </a:r>
                    <a:endParaRPr lang="en-US" sz="2800" i="1" spc="-300" dirty="0">
                      <a:solidFill>
                        <a:srgbClr val="183562"/>
                      </a:solidFill>
                      <a:effectLst/>
                      <a:ea typeface="Calibri" panose="020F0502020204030204" pitchFamily="34" charset="0"/>
                      <a:cs typeface="Adobe Arabic" panose="02040503050201020203" pitchFamily="18" charset="-78"/>
                    </a:endParaRPr>
                  </a:p>
                </p:txBody>
              </p:sp>
            </mc:Choice>
            <mc:Fallback xmlns="">
              <p:sp>
                <p:nvSpPr>
                  <p:cNvPr id="263" name="TextBox 262">
                    <a:extLst>
                      <a:ext uri="{FF2B5EF4-FFF2-40B4-BE49-F238E27FC236}">
                        <a16:creationId xmlns:a16="http://schemas.microsoft.com/office/drawing/2014/main" id="{EFAF3FE1-7688-4902-98B3-A05919F2785A}"/>
                      </a:ext>
                    </a:extLst>
                  </p:cNvPr>
                  <p:cNvSpPr txBox="1">
                    <a:spLocks noRot="1" noChangeAspect="1" noMove="1" noResize="1" noEditPoints="1" noAdjustHandles="1" noChangeArrowheads="1" noChangeShapeType="1" noTextEdit="1"/>
                  </p:cNvSpPr>
                  <p:nvPr/>
                </p:nvSpPr>
                <p:spPr>
                  <a:xfrm>
                    <a:off x="10253851" y="13337613"/>
                    <a:ext cx="7229243" cy="3233513"/>
                  </a:xfrm>
                  <a:prstGeom prst="rect">
                    <a:avLst/>
                  </a:prstGeom>
                  <a:blipFill>
                    <a:blip r:embed="rId6"/>
                    <a:stretch>
                      <a:fillRect b="-3327"/>
                    </a:stretch>
                  </a:blipFill>
                </p:spPr>
                <p:txBody>
                  <a:bodyPr/>
                  <a:lstStyle/>
                  <a:p>
                    <a:r>
                      <a:rPr lang="en-US">
                        <a:noFill/>
                      </a:rPr>
                      <a:t> </a:t>
                    </a:r>
                  </a:p>
                </p:txBody>
              </p:sp>
            </mc:Fallback>
          </mc:AlternateContent>
          <p:sp>
            <p:nvSpPr>
              <p:cNvPr id="264" name="Rectangle 263">
                <a:extLst>
                  <a:ext uri="{FF2B5EF4-FFF2-40B4-BE49-F238E27FC236}">
                    <a16:creationId xmlns:a16="http://schemas.microsoft.com/office/drawing/2014/main" id="{419664EA-6AA9-437C-BDBA-7C58054979F4}"/>
                  </a:ext>
                </a:extLst>
              </p:cNvPr>
              <p:cNvSpPr/>
              <p:nvPr/>
            </p:nvSpPr>
            <p:spPr>
              <a:xfrm>
                <a:off x="11603805" y="12454541"/>
                <a:ext cx="4529335" cy="5145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83562"/>
                    </a:solidFill>
                    <a:ea typeface="Ebrima" panose="02000000000000000000" pitchFamily="2" charset="0"/>
                    <a:cs typeface="Adobe Arabic" panose="02040503050201020203" pitchFamily="18" charset="-78"/>
                  </a:rPr>
                  <a:t>Intent Prediction via matrix factorization</a:t>
                </a:r>
              </a:p>
            </p:txBody>
          </p:sp>
        </p:grpSp>
        <p:grpSp>
          <p:nvGrpSpPr>
            <p:cNvPr id="260" name="Group 259">
              <a:extLst>
                <a:ext uri="{FF2B5EF4-FFF2-40B4-BE49-F238E27FC236}">
                  <a16:creationId xmlns:a16="http://schemas.microsoft.com/office/drawing/2014/main" id="{6520E3EF-1ACD-437A-B691-317F3320FC83}"/>
                </a:ext>
              </a:extLst>
            </p:cNvPr>
            <p:cNvGrpSpPr/>
            <p:nvPr/>
          </p:nvGrpSpPr>
          <p:grpSpPr>
            <a:xfrm>
              <a:off x="1121337" y="15198944"/>
              <a:ext cx="7606682" cy="4467181"/>
              <a:chOff x="16916438" y="9820929"/>
              <a:chExt cx="7606682" cy="4467181"/>
            </a:xfrm>
            <a:grpFill/>
          </p:grpSpPr>
          <p:sp>
            <p:nvSpPr>
              <p:cNvPr id="261" name="Rectangle 260">
                <a:extLst>
                  <a:ext uri="{FF2B5EF4-FFF2-40B4-BE49-F238E27FC236}">
                    <a16:creationId xmlns:a16="http://schemas.microsoft.com/office/drawing/2014/main" id="{23FE3D6E-1651-4CB6-91D1-32210B95A81F}"/>
                  </a:ext>
                </a:extLst>
              </p:cNvPr>
              <p:cNvSpPr/>
              <p:nvPr/>
            </p:nvSpPr>
            <p:spPr>
              <a:xfrm>
                <a:off x="18358290" y="9820929"/>
                <a:ext cx="4529335" cy="595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solidFill>
                      <a:srgbClr val="183562"/>
                    </a:solidFill>
                    <a:ea typeface="Ebrima" panose="02000000000000000000" pitchFamily="2" charset="0"/>
                    <a:cs typeface="Adobe Arabic" panose="02040503050201020203" pitchFamily="18" charset="-78"/>
                  </a:rPr>
                  <a:t>Fatigue Estimation via time-frequency analysis</a:t>
                </a:r>
              </a:p>
            </p:txBody>
          </p:sp>
          <mc:AlternateContent xmlns:mc="http://schemas.openxmlformats.org/markup-compatibility/2006" xmlns:a14="http://schemas.microsoft.com/office/drawing/2010/main">
            <mc:Choice Requires="a14">
              <p:sp>
                <p:nvSpPr>
                  <p:cNvPr id="262" name="TextBox 261">
                    <a:extLst>
                      <a:ext uri="{FF2B5EF4-FFF2-40B4-BE49-F238E27FC236}">
                        <a16:creationId xmlns:a16="http://schemas.microsoft.com/office/drawing/2014/main" id="{08894CF5-2A74-453B-B90D-4C7E440C84E5}"/>
                      </a:ext>
                    </a:extLst>
                  </p:cNvPr>
                  <p:cNvSpPr txBox="1"/>
                  <p:nvPr/>
                </p:nvSpPr>
                <p:spPr>
                  <a:xfrm>
                    <a:off x="16916438" y="10753383"/>
                    <a:ext cx="7606682" cy="3534727"/>
                  </a:xfrm>
                  <a:prstGeom prst="rect">
                    <a:avLst/>
                  </a:prstGeom>
                  <a:grpFill/>
                </p:spPr>
                <p:txBody>
                  <a:bodyPr wrap="square">
                    <a:spAutoFit/>
                  </a:bodyPr>
                  <a:lstStyle/>
                  <a:p>
                    <a:pPr marL="0" marR="0" algn="ctr">
                      <a:spcBef>
                        <a:spcPts val="0"/>
                      </a:spcBef>
                      <a:spcAft>
                        <a:spcPts val="800"/>
                      </a:spcAft>
                    </a:pPr>
                    <a:r>
                      <a:rPr lang="en-US" sz="3200" spc="-300" dirty="0">
                        <a:solidFill>
                          <a:srgbClr val="183562"/>
                        </a:solidFill>
                        <a:effectLst/>
                        <a:ea typeface="Calibri" panose="020F0502020204030204" pitchFamily="34" charset="0"/>
                        <a:cs typeface="Adobe Arabic" panose="02040503050201020203" pitchFamily="18" charset="-78"/>
                      </a:rPr>
                      <a:t> </a:t>
                    </a:r>
                    <a14:m>
                      <m:oMath xmlns:m="http://schemas.openxmlformats.org/officeDocument/2006/math">
                        <m:r>
                          <m:rPr>
                            <m:sty m:val="p"/>
                          </m:rPr>
                          <a:rPr lang="en-US" sz="3200" b="0" i="0" spc="-300" smtClean="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C</m:t>
                        </m:r>
                        <m:d>
                          <m:d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t</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f</m:t>
                            </m:r>
                          </m:e>
                        </m:d>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4</m:t>
                            </m:r>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π</m:t>
                                </m:r>
                              </m:e>
                              <m:sup>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nary>
                          <m:naryPr>
                            <m:limLoc m:val="subSup"/>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p>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f</m:t>
                            </m:r>
                          </m:e>
                        </m:nary>
                        <m:d>
                          <m:d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u</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τ</m:t>
                                </m:r>
                              </m:num>
                              <m:den>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2</m:t>
                                </m:r>
                              </m:den>
                            </m:f>
                          </m:e>
                        </m:d>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f</m:t>
                            </m:r>
                          </m:e>
                          <m:sup>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p>
                        </m:sSup>
                        <m:d>
                          <m:d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u</m:t>
                            </m:r>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τ</m:t>
                                </m:r>
                              </m:num>
                              <m:den>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2</m:t>
                                </m:r>
                              </m:den>
                            </m:f>
                          </m:e>
                        </m:d>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e</m:t>
                            </m:r>
                          </m:e>
                          <m:sup>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−2</m:t>
                            </m:r>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πiτf</m:t>
                            </m:r>
                          </m:sup>
                        </m:sSup>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dτ</m:t>
                        </m:r>
                      </m:oMath>
                    </a14:m>
                    <a:endParaRPr lang="en-US" sz="3200" spc="-300" dirty="0">
                      <a:solidFill>
                        <a:srgbClr val="183562"/>
                      </a:solidFill>
                      <a:effectLst/>
                      <a:ea typeface="Calibri" panose="020F0502020204030204" pitchFamily="34" charset="0"/>
                      <a:cs typeface="Adobe Arabic" panose="02040503050201020203" pitchFamily="18" charset="-78"/>
                    </a:endParaRPr>
                  </a:p>
                  <a:p>
                    <a:pPr marL="0" marR="0" algn="ctr">
                      <a:spcBef>
                        <a:spcPts val="0"/>
                      </a:spcBef>
                      <a:spcAft>
                        <a:spcPts val="800"/>
                      </a:spcAft>
                    </a:pPr>
                    <a:r>
                      <a:rPr lang="en-US" sz="3200" spc="-300" dirty="0">
                        <a:solidFill>
                          <a:srgbClr val="183562"/>
                        </a:solidFill>
                        <a:effectLst/>
                        <a:ea typeface="Calibri" panose="020F0502020204030204" pitchFamily="34" charset="0"/>
                        <a:cs typeface="Adobe Arabic" panose="02040503050201020203" pitchFamily="18" charset="-78"/>
                      </a:rPr>
                      <a:t> </a:t>
                    </a:r>
                    <a14:m>
                      <m:oMath xmlns:m="http://schemas.openxmlformats.org/officeDocument/2006/math">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f</m:t>
                            </m:r>
                          </m:e>
                          <m:sup>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0</m:t>
                            </m:r>
                          </m:sup>
                        </m:sSup>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t</m:t>
                        </m:r>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3200" i="1"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p>
                          <m:e>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C</m:t>
                            </m:r>
                            <m:d>
                              <m:dPr>
                                <m:ctrlPr>
                                  <a:rPr lang="en-US" sz="3200" i="1"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t</m:t>
                                </m:r>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ω</m:t>
                                </m:r>
                              </m:e>
                            </m:d>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dω</m:t>
                            </m:r>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3200" i="1"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d>
                                  <m:dPr>
                                    <m:begChr m:val="|"/>
                                    <m:endChr m:val="|"/>
                                    <m:ctrlPr>
                                      <a:rPr lang="en-US" sz="3200" i="1"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a</m:t>
                                    </m:r>
                                    <m:r>
                                      <m:rPr>
                                        <m:sty m:val="p"/>
                                      </m:rPr>
                                      <a:rPr lang="en-US" sz="3200" b="0" i="0" spc="-300" baseline="-250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i</m:t>
                                    </m:r>
                                    <m:d>
                                      <m:dPr>
                                        <m:ctrlPr>
                                          <a:rPr lang="en-US" sz="3200" i="1"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t</m:t>
                                        </m:r>
                                      </m:e>
                                    </m:d>
                                  </m:e>
                                </m:d>
                              </m:e>
                              <m:sup>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nary>
                      </m:oMath>
                    </a14:m>
                    <a:endParaRPr lang="en-US" sz="3200" spc="-300" dirty="0">
                      <a:solidFill>
                        <a:srgbClr val="183562"/>
                      </a:solidFill>
                      <a:effectLst/>
                      <a:ea typeface="Calibri" panose="020F0502020204030204" pitchFamily="34" charset="0"/>
                      <a:cs typeface="Adobe Arabic" panose="02040503050201020203" pitchFamily="18" charset="-78"/>
                    </a:endParaRPr>
                  </a:p>
                  <a:p>
                    <a:pPr marL="0" marR="0" algn="ctr">
                      <a:spcBef>
                        <a:spcPts val="0"/>
                      </a:spcBef>
                      <a:spcAft>
                        <a:spcPts val="800"/>
                      </a:spcAft>
                    </a:pPr>
                    <a:r>
                      <a:rPr lang="en-US" sz="3200" spc="-300" dirty="0">
                        <a:solidFill>
                          <a:srgbClr val="183562"/>
                        </a:solidFill>
                        <a:effectLst/>
                        <a:ea typeface="Calibri" panose="020F0502020204030204" pitchFamily="34" charset="0"/>
                        <a:cs typeface="Adobe Arabic" panose="02040503050201020203" pitchFamily="18" charset="-78"/>
                      </a:rPr>
                      <a:t> </a:t>
                    </a:r>
                    <a14:m>
                      <m:oMath xmlns:m="http://schemas.openxmlformats.org/officeDocument/2006/math">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3200" i="1"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f</m:t>
                            </m:r>
                          </m:e>
                          <m:sup>
                            <m:r>
                              <a:rPr lang="en-US" sz="3200" b="0" i="0" spc="-30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t</m:t>
                        </m:r>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3200" i="1"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p>
                          <m:e>
                            <m:f>
                              <m:fPr>
                                <m:ctrlPr>
                                  <a:rPr lang="en-US" sz="3200" i="1"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C</m:t>
                                </m:r>
                                <m:d>
                                  <m:dPr>
                                    <m:ctrlPr>
                                      <a:rPr lang="en-US" sz="3200" i="1"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t</m:t>
                                    </m:r>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ω</m:t>
                                    </m:r>
                                  </m:e>
                                </m:d>
                              </m:num>
                              <m:den>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&lt;</m:t>
                                </m:r>
                                <m:sSup>
                                  <m:sSupPr>
                                    <m:ctrlPr>
                                      <a:rPr lang="en-US" sz="3200" i="1"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f</m:t>
                                    </m:r>
                                  </m:e>
                                  <m:sup>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0</m:t>
                                    </m:r>
                                  </m:sup>
                                </m:sSup>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t</m:t>
                                </m:r>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&gt;</m:t>
                                </m:r>
                              </m:den>
                            </m:f>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ω</m:t>
                            </m:r>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dω</m:t>
                            </m:r>
                            <m: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3200" i="1"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f</m:t>
                                </m:r>
                              </m:e>
                              <m:sub>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in</m:t>
                                </m:r>
                              </m:sub>
                            </m:sSub>
                            <m:d>
                              <m:dPr>
                                <m:ctrlPr>
                                  <a:rPr lang="en-US" sz="3200" i="1"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3200" b="0" i="0" spc="-300">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t</m:t>
                                </m:r>
                              </m:e>
                            </m:d>
                          </m:e>
                        </m:nary>
                      </m:oMath>
                    </a14:m>
                    <a:r>
                      <a:rPr lang="en-US" sz="3200" spc="-300" dirty="0">
                        <a:solidFill>
                          <a:srgbClr val="183562"/>
                        </a:solidFill>
                        <a:effectLst/>
                        <a:ea typeface="Calibri" panose="020F0502020204030204" pitchFamily="34" charset="0"/>
                        <a:cs typeface="Adobe Arabic" panose="02040503050201020203" pitchFamily="18" charset="-78"/>
                      </a:rPr>
                      <a:t> *</a:t>
                    </a:r>
                  </a:p>
                  <a:p>
                    <a:pPr marR="0" algn="ctr">
                      <a:spcBef>
                        <a:spcPts val="0"/>
                      </a:spcBef>
                    </a:pPr>
                    <a:endParaRPr lang="en-US" sz="1600" i="1" spc="-300" dirty="0">
                      <a:solidFill>
                        <a:srgbClr val="183562"/>
                      </a:solidFill>
                      <a:ea typeface="Calibri" panose="020F0502020204030204" pitchFamily="34" charset="0"/>
                      <a:cs typeface="Adobe Arabic" panose="02040503050201020203" pitchFamily="18" charset="-78"/>
                    </a:endParaRPr>
                  </a:p>
                  <a:p>
                    <a:pPr marR="0" algn="ctr">
                      <a:spcBef>
                        <a:spcPts val="0"/>
                      </a:spcBef>
                    </a:pPr>
                    <a:r>
                      <a:rPr lang="en-US" sz="2400" i="1" spc="-300" dirty="0">
                        <a:solidFill>
                          <a:srgbClr val="183562"/>
                        </a:solidFill>
                        <a:ea typeface="Calibri" panose="020F0502020204030204" pitchFamily="34" charset="0"/>
                        <a:cs typeface="Adobe Arabic" panose="02040503050201020203" pitchFamily="18" charset="-78"/>
                      </a:rPr>
                      <a:t>*Mean frequencies  are presented in </a:t>
                    </a:r>
                  </a:p>
                  <a:p>
                    <a:pPr marR="0" algn="ctr">
                      <a:spcBef>
                        <a:spcPts val="0"/>
                      </a:spcBef>
                    </a:pPr>
                    <a:r>
                      <a:rPr lang="en-US" sz="2400" i="1" spc="-300" dirty="0">
                        <a:solidFill>
                          <a:srgbClr val="183562"/>
                        </a:solidFill>
                        <a:ea typeface="Calibri" panose="020F0502020204030204" pitchFamily="34" charset="0"/>
                        <a:cs typeface="Adobe Arabic" panose="02040503050201020203" pitchFamily="18" charset="-78"/>
                      </a:rPr>
                      <a:t>“Results and Conclusions”</a:t>
                    </a:r>
                    <a:endParaRPr lang="en-US" sz="2800" i="1" spc="-300" dirty="0">
                      <a:solidFill>
                        <a:srgbClr val="183562"/>
                      </a:solidFill>
                      <a:effectLst/>
                      <a:ea typeface="Calibri" panose="020F0502020204030204" pitchFamily="34" charset="0"/>
                      <a:cs typeface="Adobe Arabic" panose="02040503050201020203" pitchFamily="18" charset="-78"/>
                    </a:endParaRPr>
                  </a:p>
                </p:txBody>
              </p:sp>
            </mc:Choice>
            <mc:Fallback xmlns="">
              <p:sp>
                <p:nvSpPr>
                  <p:cNvPr id="262" name="TextBox 261">
                    <a:extLst>
                      <a:ext uri="{FF2B5EF4-FFF2-40B4-BE49-F238E27FC236}">
                        <a16:creationId xmlns:a16="http://schemas.microsoft.com/office/drawing/2014/main" id="{08894CF5-2A74-453B-B90D-4C7E440C84E5}"/>
                      </a:ext>
                    </a:extLst>
                  </p:cNvPr>
                  <p:cNvSpPr txBox="1">
                    <a:spLocks noRot="1" noChangeAspect="1" noMove="1" noResize="1" noEditPoints="1" noAdjustHandles="1" noChangeArrowheads="1" noChangeShapeType="1" noTextEdit="1"/>
                  </p:cNvSpPr>
                  <p:nvPr/>
                </p:nvSpPr>
                <p:spPr>
                  <a:xfrm>
                    <a:off x="16916438" y="10753383"/>
                    <a:ext cx="7606682" cy="3534727"/>
                  </a:xfrm>
                  <a:prstGeom prst="rect">
                    <a:avLst/>
                  </a:prstGeom>
                  <a:blipFill>
                    <a:blip r:embed="rId7"/>
                    <a:stretch>
                      <a:fillRect/>
                    </a:stretch>
                  </a:blipFill>
                </p:spPr>
                <p:txBody>
                  <a:bodyPr/>
                  <a:lstStyle/>
                  <a:p>
                    <a:r>
                      <a:rPr lang="en-US">
                        <a:noFill/>
                      </a:rPr>
                      <a:t> </a:t>
                    </a:r>
                  </a:p>
                </p:txBody>
              </p:sp>
            </mc:Fallback>
          </mc:AlternateContent>
        </p:grpSp>
      </p:grpSp>
      <p:sp>
        <p:nvSpPr>
          <p:cNvPr id="265" name="TextBox 264">
            <a:extLst>
              <a:ext uri="{FF2B5EF4-FFF2-40B4-BE49-F238E27FC236}">
                <a16:creationId xmlns:a16="http://schemas.microsoft.com/office/drawing/2014/main" id="{8425DE40-BDBC-46BA-AECB-18586D06DFB4}"/>
              </a:ext>
            </a:extLst>
          </p:cNvPr>
          <p:cNvSpPr txBox="1"/>
          <p:nvPr/>
        </p:nvSpPr>
        <p:spPr>
          <a:xfrm>
            <a:off x="15152695" y="4778544"/>
            <a:ext cx="12852698" cy="3903504"/>
          </a:xfrm>
          <a:prstGeom prst="rect">
            <a:avLst/>
          </a:prstGeom>
          <a:noFill/>
        </p:spPr>
        <p:txBody>
          <a:bodyPr wrap="square">
            <a:spAutoFit/>
          </a:bodyPr>
          <a:lstStyle/>
          <a:p>
            <a:pPr algn="just">
              <a:lnSpc>
                <a:spcPct val="150000"/>
              </a:lnSpc>
            </a:pPr>
            <a:r>
              <a:rPr lang="en-US" sz="2800" dirty="0">
                <a:solidFill>
                  <a:schemeClr val="accent5">
                    <a:lumMod val="50000"/>
                  </a:schemeClr>
                </a:solidFill>
                <a:ea typeface="Ebrima" panose="02000000000000000000" pitchFamily="2" charset="0"/>
                <a:cs typeface="Adobe Arabic" panose="02040503050201020203" pitchFamily="18" charset="-78"/>
              </a:rPr>
              <a:t>Per Institutional Review Board Approved Protocol #22-080 EP 2202, participants were outfitted with sEMG electrodes at finger flexion and extension muscle. A bulb dynamometer recorded force during each of four common EVA hand grasps performed once/second for one minute as well as power grasp held for three one minute trials at the level of 70% of their maximum voluntary feedback with one minute rests in between trials. Visual feedback enabled participants to provide consistent force output</a:t>
            </a:r>
          </a:p>
        </p:txBody>
      </p:sp>
      <p:sp>
        <p:nvSpPr>
          <p:cNvPr id="283" name="Rectangle 282">
            <a:extLst>
              <a:ext uri="{FF2B5EF4-FFF2-40B4-BE49-F238E27FC236}">
                <a16:creationId xmlns:a16="http://schemas.microsoft.com/office/drawing/2014/main" id="{3575DA1D-7371-400F-A391-AB11211E09CF}"/>
              </a:ext>
            </a:extLst>
          </p:cNvPr>
          <p:cNvSpPr/>
          <p:nvPr/>
        </p:nvSpPr>
        <p:spPr>
          <a:xfrm>
            <a:off x="15061096" y="3782072"/>
            <a:ext cx="20651815" cy="909793"/>
          </a:xfrm>
          <a:prstGeom prst="rect">
            <a:avLst/>
          </a:prstGeom>
          <a:solidFill>
            <a:srgbClr val="032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nSpc>
                <a:spcPct val="150000"/>
              </a:lnSpc>
            </a:pPr>
            <a:r>
              <a:rPr lang="en-US" sz="4800" b="1" dirty="0">
                <a:solidFill>
                  <a:schemeClr val="bg1"/>
                </a:solidFill>
                <a:ea typeface="Ebrima" panose="02000000000000000000" pitchFamily="2" charset="0"/>
                <a:cs typeface="Adobe Arabic" panose="02040503050201020203" pitchFamily="18" charset="-78"/>
              </a:rPr>
              <a:t>METHODS</a:t>
            </a:r>
          </a:p>
        </p:txBody>
      </p:sp>
      <p:sp>
        <p:nvSpPr>
          <p:cNvPr id="284" name="TextBox 283">
            <a:extLst>
              <a:ext uri="{FF2B5EF4-FFF2-40B4-BE49-F238E27FC236}">
                <a16:creationId xmlns:a16="http://schemas.microsoft.com/office/drawing/2014/main" id="{29A6C4B5-7A54-4076-AF0E-A0EBA232CD5F}"/>
              </a:ext>
            </a:extLst>
          </p:cNvPr>
          <p:cNvSpPr txBox="1"/>
          <p:nvPr/>
        </p:nvSpPr>
        <p:spPr>
          <a:xfrm>
            <a:off x="847681" y="15943432"/>
            <a:ext cx="13242892" cy="1327501"/>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800" dirty="0">
                <a:solidFill>
                  <a:schemeClr val="accent5">
                    <a:lumMod val="50000"/>
                  </a:schemeClr>
                </a:solidFill>
                <a:ea typeface="Ebrima" panose="02000000000000000000" pitchFamily="2" charset="0"/>
                <a:cs typeface="Adobe Arabic" panose="02040503050201020203" pitchFamily="18" charset="-78"/>
              </a:rPr>
              <a:t>We present a novel paradigm for evaluating neuromuscular features in wrist and hand function during grasping tasks for control of assistive robots</a:t>
            </a:r>
          </a:p>
        </p:txBody>
      </p:sp>
      <p:sp>
        <p:nvSpPr>
          <p:cNvPr id="285" name="Rectangle 284">
            <a:extLst>
              <a:ext uri="{FF2B5EF4-FFF2-40B4-BE49-F238E27FC236}">
                <a16:creationId xmlns:a16="http://schemas.microsoft.com/office/drawing/2014/main" id="{F818B97A-88DF-4304-86B3-EE43357D3613}"/>
              </a:ext>
            </a:extLst>
          </p:cNvPr>
          <p:cNvSpPr/>
          <p:nvPr/>
        </p:nvSpPr>
        <p:spPr>
          <a:xfrm>
            <a:off x="847681" y="14966181"/>
            <a:ext cx="13469598" cy="903548"/>
          </a:xfrm>
          <a:prstGeom prst="rect">
            <a:avLst/>
          </a:prstGeom>
          <a:solidFill>
            <a:srgbClr val="032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nSpc>
                <a:spcPct val="150000"/>
              </a:lnSpc>
            </a:pPr>
            <a:r>
              <a:rPr lang="en-US" sz="4800" b="1" dirty="0">
                <a:solidFill>
                  <a:schemeClr val="bg1"/>
                </a:solidFill>
                <a:ea typeface="Ebrima" panose="02000000000000000000" pitchFamily="2" charset="0"/>
                <a:cs typeface="Adobe Arabic" panose="02040503050201020203" pitchFamily="18" charset="-78"/>
              </a:rPr>
              <a:t>NOVEL APPROACH</a:t>
            </a:r>
          </a:p>
        </p:txBody>
      </p:sp>
      <p:grpSp>
        <p:nvGrpSpPr>
          <p:cNvPr id="53" name="Group 52">
            <a:extLst>
              <a:ext uri="{FF2B5EF4-FFF2-40B4-BE49-F238E27FC236}">
                <a16:creationId xmlns:a16="http://schemas.microsoft.com/office/drawing/2014/main" id="{EB60D51D-E1E4-4757-A787-6E6AB804AA9C}"/>
              </a:ext>
            </a:extLst>
          </p:cNvPr>
          <p:cNvGrpSpPr/>
          <p:nvPr/>
        </p:nvGrpSpPr>
        <p:grpSpPr>
          <a:xfrm>
            <a:off x="484633" y="17622551"/>
            <a:ext cx="13773032" cy="3589820"/>
            <a:chOff x="852677" y="17284075"/>
            <a:chExt cx="13583283" cy="3482702"/>
          </a:xfrm>
        </p:grpSpPr>
        <p:grpSp>
          <p:nvGrpSpPr>
            <p:cNvPr id="286" name="Group 285">
              <a:extLst>
                <a:ext uri="{FF2B5EF4-FFF2-40B4-BE49-F238E27FC236}">
                  <a16:creationId xmlns:a16="http://schemas.microsoft.com/office/drawing/2014/main" id="{B4C1ED1D-B626-40D5-9681-80ABF8E3869B}"/>
                </a:ext>
              </a:extLst>
            </p:cNvPr>
            <p:cNvGrpSpPr/>
            <p:nvPr/>
          </p:nvGrpSpPr>
          <p:grpSpPr>
            <a:xfrm>
              <a:off x="852677" y="17284075"/>
              <a:ext cx="13583283" cy="3482702"/>
              <a:chOff x="-771915" y="-4198950"/>
              <a:chExt cx="13583283" cy="3482702"/>
            </a:xfrm>
          </p:grpSpPr>
          <p:sp>
            <p:nvSpPr>
              <p:cNvPr id="287" name="Rectangle: Rounded Corners 286">
                <a:extLst>
                  <a:ext uri="{FF2B5EF4-FFF2-40B4-BE49-F238E27FC236}">
                    <a16:creationId xmlns:a16="http://schemas.microsoft.com/office/drawing/2014/main" id="{A80CC091-02B2-4A0C-BFEA-0A38D6439357}"/>
                  </a:ext>
                </a:extLst>
              </p:cNvPr>
              <p:cNvSpPr/>
              <p:nvPr/>
            </p:nvSpPr>
            <p:spPr>
              <a:xfrm>
                <a:off x="4766109" y="-4198950"/>
                <a:ext cx="4698289" cy="34603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cs typeface="Adobe Arabic" panose="02040503050201020203" pitchFamily="18" charset="-78"/>
                </a:endParaRPr>
              </a:p>
            </p:txBody>
          </p:sp>
          <p:pic>
            <p:nvPicPr>
              <p:cNvPr id="288" name="Picture 2" descr="Surface EMG activities, temporal FDs, and spectrograms of five... |  Download Scientific Diagram">
                <a:extLst>
                  <a:ext uri="{FF2B5EF4-FFF2-40B4-BE49-F238E27FC236}">
                    <a16:creationId xmlns:a16="http://schemas.microsoft.com/office/drawing/2014/main" id="{3777B40E-CD50-480A-9861-32ED465450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9186" t="18046" r="6364" b="67581"/>
              <a:stretch/>
            </p:blipFill>
            <p:spPr bwMode="auto">
              <a:xfrm>
                <a:off x="5066352" y="-3146693"/>
                <a:ext cx="2308107" cy="1113468"/>
              </a:xfrm>
              <a:prstGeom prst="rect">
                <a:avLst/>
              </a:prstGeom>
              <a:noFill/>
              <a:extLst>
                <a:ext uri="{909E8E84-426E-40DD-AFC4-6F175D3DCCD1}">
                  <a14:hiddenFill xmlns:a14="http://schemas.microsoft.com/office/drawing/2010/main">
                    <a:solidFill>
                      <a:srgbClr val="FFFFFF"/>
                    </a:solidFill>
                  </a14:hiddenFill>
                </a:ext>
              </a:extLst>
            </p:spPr>
          </p:pic>
          <p:sp>
            <p:nvSpPr>
              <p:cNvPr id="289" name="Rectangle: Rounded Corners 288">
                <a:extLst>
                  <a:ext uri="{FF2B5EF4-FFF2-40B4-BE49-F238E27FC236}">
                    <a16:creationId xmlns:a16="http://schemas.microsoft.com/office/drawing/2014/main" id="{E577ABD0-0887-4B1D-A649-389C57249544}"/>
                  </a:ext>
                </a:extLst>
              </p:cNvPr>
              <p:cNvSpPr/>
              <p:nvPr/>
            </p:nvSpPr>
            <p:spPr>
              <a:xfrm>
                <a:off x="-253969" y="-4153062"/>
                <a:ext cx="4879098" cy="34144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cs typeface="Adobe Arabic" panose="02040503050201020203" pitchFamily="18" charset="-78"/>
                </a:endParaRPr>
              </a:p>
            </p:txBody>
          </p:sp>
          <p:sp>
            <p:nvSpPr>
              <p:cNvPr id="290" name="TextBox 289">
                <a:extLst>
                  <a:ext uri="{FF2B5EF4-FFF2-40B4-BE49-F238E27FC236}">
                    <a16:creationId xmlns:a16="http://schemas.microsoft.com/office/drawing/2014/main" id="{836872AF-840A-4FF6-ADDC-C2E8A23B1DE8}"/>
                  </a:ext>
                </a:extLst>
              </p:cNvPr>
              <p:cNvSpPr txBox="1"/>
              <p:nvPr/>
            </p:nvSpPr>
            <p:spPr>
              <a:xfrm>
                <a:off x="-590015" y="-3351473"/>
                <a:ext cx="2793313" cy="400110"/>
              </a:xfrm>
              <a:prstGeom prst="rect">
                <a:avLst/>
              </a:prstGeom>
              <a:noFill/>
            </p:spPr>
            <p:txBody>
              <a:bodyPr wrap="square" rtlCol="0">
                <a:spAutoFit/>
              </a:bodyPr>
              <a:lstStyle/>
              <a:p>
                <a:pPr algn="r"/>
                <a:r>
                  <a:rPr lang="en-US" sz="2000" i="1" dirty="0">
                    <a:solidFill>
                      <a:schemeClr val="tx1">
                        <a:lumMod val="65000"/>
                        <a:lumOff val="35000"/>
                      </a:schemeClr>
                    </a:solidFill>
                    <a:cs typeface="Adobe Arabic" panose="02040503050201020203" pitchFamily="18" charset="-78"/>
                  </a:rPr>
                  <a:t>Extensor digitorum</a:t>
                </a:r>
              </a:p>
            </p:txBody>
          </p:sp>
          <p:pic>
            <p:nvPicPr>
              <p:cNvPr id="291" name="Picture 4" descr="Anatomy of forearm muscles, anterior view, middle Poster Print (20 x 39)">
                <a:extLst>
                  <a:ext uri="{FF2B5EF4-FFF2-40B4-BE49-F238E27FC236}">
                    <a16:creationId xmlns:a16="http://schemas.microsoft.com/office/drawing/2014/main" id="{6AA85976-D11E-4E77-8111-98CE7BF393BB}"/>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6536" b="69608" l="40850" r="61438">
                            <a14:foregroundMark x1="52451" y1="63562" x2="50654" y2="63562"/>
                            <a14:foregroundMark x1="60294" y1="37745" x2="61438" y2="30556"/>
                            <a14:foregroundMark x1="54412" y1="63725" x2="54412" y2="69608"/>
                          </a14:backgroundRemoval>
                        </a14:imgEffect>
                      </a14:imgLayer>
                    </a14:imgProps>
                  </a:ext>
                  <a:ext uri="{28A0092B-C50C-407E-A947-70E740481C1C}">
                    <a14:useLocalDpi xmlns:a14="http://schemas.microsoft.com/office/drawing/2010/main" val="0"/>
                  </a:ext>
                </a:extLst>
              </a:blip>
              <a:srcRect l="38967" r="37400" b="34134"/>
              <a:stretch/>
            </p:blipFill>
            <p:spPr bwMode="auto">
              <a:xfrm rot="16200000">
                <a:off x="440651" y="-4215875"/>
                <a:ext cx="1357032" cy="3782164"/>
              </a:xfrm>
              <a:prstGeom prst="rect">
                <a:avLst/>
              </a:prstGeom>
              <a:noFill/>
              <a:extLst>
                <a:ext uri="{909E8E84-426E-40DD-AFC4-6F175D3DCCD1}">
                  <a14:hiddenFill xmlns:a14="http://schemas.microsoft.com/office/drawing/2010/main">
                    <a:solidFill>
                      <a:srgbClr val="FFFFFF"/>
                    </a:solidFill>
                  </a14:hiddenFill>
                </a:ext>
              </a:extLst>
            </p:spPr>
          </p:pic>
          <p:sp>
            <p:nvSpPr>
              <p:cNvPr id="292" name="Arc 291">
                <a:extLst>
                  <a:ext uri="{FF2B5EF4-FFF2-40B4-BE49-F238E27FC236}">
                    <a16:creationId xmlns:a16="http://schemas.microsoft.com/office/drawing/2014/main" id="{D5D5D94A-5A66-45CE-892A-97B1609B1117}"/>
                  </a:ext>
                </a:extLst>
              </p:cNvPr>
              <p:cNvSpPr/>
              <p:nvPr/>
            </p:nvSpPr>
            <p:spPr>
              <a:xfrm rot="16200000">
                <a:off x="1824812" y="-3049282"/>
                <a:ext cx="683764" cy="683764"/>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dirty="0">
                  <a:cs typeface="Adobe Arabic" panose="02040503050201020203" pitchFamily="18" charset="-78"/>
                </a:endParaRPr>
              </a:p>
            </p:txBody>
          </p:sp>
          <p:sp>
            <p:nvSpPr>
              <p:cNvPr id="293" name="TextBox 292">
                <a:extLst>
                  <a:ext uri="{FF2B5EF4-FFF2-40B4-BE49-F238E27FC236}">
                    <a16:creationId xmlns:a16="http://schemas.microsoft.com/office/drawing/2014/main" id="{C9A19E0C-46DD-495C-B366-99FAB81885C2}"/>
                  </a:ext>
                </a:extLst>
              </p:cNvPr>
              <p:cNvSpPr txBox="1"/>
              <p:nvPr/>
            </p:nvSpPr>
            <p:spPr>
              <a:xfrm>
                <a:off x="870965" y="-4046331"/>
                <a:ext cx="2313200" cy="507607"/>
              </a:xfrm>
              <a:prstGeom prst="rect">
                <a:avLst/>
              </a:prstGeom>
              <a:noFill/>
            </p:spPr>
            <p:txBody>
              <a:bodyPr wrap="none" rtlCol="0">
                <a:spAutoFit/>
              </a:bodyPr>
              <a:lstStyle/>
              <a:p>
                <a:r>
                  <a:rPr lang="en-US" sz="2800" b="1" u="sng" dirty="0">
                    <a:solidFill>
                      <a:schemeClr val="tx1">
                        <a:lumMod val="65000"/>
                        <a:lumOff val="35000"/>
                      </a:schemeClr>
                    </a:solidFill>
                    <a:cs typeface="Adobe Arabic" panose="02040503050201020203" pitchFamily="18" charset="-78"/>
                  </a:rPr>
                  <a:t> sEMG Sensing</a:t>
                </a:r>
              </a:p>
            </p:txBody>
          </p:sp>
          <p:sp>
            <p:nvSpPr>
              <p:cNvPr id="294" name="Arc 293">
                <a:extLst>
                  <a:ext uri="{FF2B5EF4-FFF2-40B4-BE49-F238E27FC236}">
                    <a16:creationId xmlns:a16="http://schemas.microsoft.com/office/drawing/2014/main" id="{254AC51D-F3E1-4277-9A90-D762BC5C3912}"/>
                  </a:ext>
                </a:extLst>
              </p:cNvPr>
              <p:cNvSpPr/>
              <p:nvPr/>
            </p:nvSpPr>
            <p:spPr>
              <a:xfrm rot="10800000">
                <a:off x="2151737" y="-1941080"/>
                <a:ext cx="683764" cy="683764"/>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dirty="0">
                  <a:cs typeface="Adobe Arabic" panose="02040503050201020203" pitchFamily="18" charset="-78"/>
                </a:endParaRPr>
              </a:p>
            </p:txBody>
          </p:sp>
          <p:cxnSp>
            <p:nvCxnSpPr>
              <p:cNvPr id="295" name="Straight Connector 294">
                <a:extLst>
                  <a:ext uri="{FF2B5EF4-FFF2-40B4-BE49-F238E27FC236}">
                    <a16:creationId xmlns:a16="http://schemas.microsoft.com/office/drawing/2014/main" id="{4BD747B8-FD0B-4D36-94D3-4A86E59FF917}"/>
                  </a:ext>
                </a:extLst>
              </p:cNvPr>
              <p:cNvCxnSpPr>
                <a:cxnSpLocks/>
              </p:cNvCxnSpPr>
              <p:nvPr/>
            </p:nvCxnSpPr>
            <p:spPr>
              <a:xfrm>
                <a:off x="2421384" y="-1259923"/>
                <a:ext cx="178866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2ECA0F0-3AC7-4FBC-9E2F-B4477857C49D}"/>
                  </a:ext>
                </a:extLst>
              </p:cNvPr>
              <p:cNvCxnSpPr>
                <a:cxnSpLocks/>
              </p:cNvCxnSpPr>
              <p:nvPr/>
            </p:nvCxnSpPr>
            <p:spPr>
              <a:xfrm>
                <a:off x="2141931" y="-2148066"/>
                <a:ext cx="9806" cy="55405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97" name="Picture 16" descr="The Making of an Astronaut - NBCNews">
                <a:extLst>
                  <a:ext uri="{FF2B5EF4-FFF2-40B4-BE49-F238E27FC236}">
                    <a16:creationId xmlns:a16="http://schemas.microsoft.com/office/drawing/2014/main" id="{71D3AD70-49C3-41C4-ACDC-A630AFC85351}"/>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9444" b="93333" l="10000" r="90000">
                            <a14:foregroundMark x1="47083" y1="9537" x2="47083" y2="9537"/>
                            <a14:foregroundMark x1="63056" y1="89444" x2="45139" y2="89630"/>
                            <a14:foregroundMark x1="48750" y1="93333" x2="37917" y2="92130"/>
                            <a14:foregroundMark x1="35556" y1="91019" x2="28611" y2="88333"/>
                            <a14:backgroundMark x1="26944" y1="40000" x2="19167" y2="34167"/>
                            <a14:backgroundMark x1="28056" y1="39630" x2="24861" y2="36944"/>
                            <a14:backgroundMark x1="77083" y1="51759" x2="77361" y2="49907"/>
                            <a14:backgroundMark x1="78194" y1="49167" x2="78194" y2="48333"/>
                            <a14:backgroundMark x1="77222" y1="46852" x2="76667" y2="46481"/>
                            <a14:backgroundMark x1="76667" y1="45648" x2="76667" y2="45648"/>
                            <a14:backgroundMark x1="75556" y1="45833" x2="75556" y2="45833"/>
                            <a14:backgroundMark x1="80278" y1="39352" x2="78889" y2="43148"/>
                          </a14:backgroundRemoval>
                        </a14:imgEffect>
                      </a14:imgLayer>
                    </a14:imgProps>
                  </a:ext>
                  <a:ext uri="{28A0092B-C50C-407E-A947-70E740481C1C}">
                    <a14:useLocalDpi xmlns:a14="http://schemas.microsoft.com/office/drawing/2010/main" val="0"/>
                  </a:ext>
                </a:extLst>
              </a:blip>
              <a:srcRect b="37207"/>
              <a:stretch/>
            </p:blipFill>
            <p:spPr bwMode="auto">
              <a:xfrm rot="5717239">
                <a:off x="2641265" y="-3263421"/>
                <a:ext cx="2060931" cy="1941165"/>
              </a:xfrm>
              <a:prstGeom prst="rect">
                <a:avLst/>
              </a:prstGeom>
              <a:noFill/>
              <a:extLst>
                <a:ext uri="{909E8E84-426E-40DD-AFC4-6F175D3DCCD1}">
                  <a14:hiddenFill xmlns:a14="http://schemas.microsoft.com/office/drawing/2010/main">
                    <a:solidFill>
                      <a:srgbClr val="FFFFFF"/>
                    </a:solidFill>
                  </a14:hiddenFill>
                </a:ext>
              </a:extLst>
            </p:spPr>
          </p:pic>
          <p:cxnSp>
            <p:nvCxnSpPr>
              <p:cNvPr id="298" name="Straight Connector 297">
                <a:extLst>
                  <a:ext uri="{FF2B5EF4-FFF2-40B4-BE49-F238E27FC236}">
                    <a16:creationId xmlns:a16="http://schemas.microsoft.com/office/drawing/2014/main" id="{090A905C-F80A-4A2A-B927-F48CFDE81D11}"/>
                  </a:ext>
                </a:extLst>
              </p:cNvPr>
              <p:cNvCxnSpPr>
                <a:cxnSpLocks/>
              </p:cNvCxnSpPr>
              <p:nvPr/>
            </p:nvCxnSpPr>
            <p:spPr>
              <a:xfrm>
                <a:off x="4554748" y="-2610506"/>
                <a:ext cx="1483" cy="105948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9" name="Arc 298">
                <a:extLst>
                  <a:ext uri="{FF2B5EF4-FFF2-40B4-BE49-F238E27FC236}">
                    <a16:creationId xmlns:a16="http://schemas.microsoft.com/office/drawing/2014/main" id="{D65E5B46-A942-42E6-9484-9D3FC332B9E4}"/>
                  </a:ext>
                </a:extLst>
              </p:cNvPr>
              <p:cNvSpPr/>
              <p:nvPr/>
            </p:nvSpPr>
            <p:spPr>
              <a:xfrm rot="5400000">
                <a:off x="3870984" y="-1941080"/>
                <a:ext cx="683764" cy="683764"/>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dirty="0">
                  <a:cs typeface="Adobe Arabic" panose="02040503050201020203" pitchFamily="18" charset="-78"/>
                </a:endParaRPr>
              </a:p>
            </p:txBody>
          </p:sp>
          <p:sp>
            <p:nvSpPr>
              <p:cNvPr id="300" name="Arc 299">
                <a:extLst>
                  <a:ext uri="{FF2B5EF4-FFF2-40B4-BE49-F238E27FC236}">
                    <a16:creationId xmlns:a16="http://schemas.microsoft.com/office/drawing/2014/main" id="{5434CB28-CE79-4578-BD2F-816317F3E50C}"/>
                  </a:ext>
                </a:extLst>
              </p:cNvPr>
              <p:cNvSpPr/>
              <p:nvPr/>
            </p:nvSpPr>
            <p:spPr>
              <a:xfrm rot="16200000">
                <a:off x="4560025" y="-2952388"/>
                <a:ext cx="683764" cy="683764"/>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b="1" dirty="0">
                  <a:cs typeface="Adobe Arabic" panose="02040503050201020203" pitchFamily="18" charset="-78"/>
                </a:endParaRPr>
              </a:p>
            </p:txBody>
          </p:sp>
          <p:sp>
            <p:nvSpPr>
              <p:cNvPr id="301" name="TextBox 300">
                <a:extLst>
                  <a:ext uri="{FF2B5EF4-FFF2-40B4-BE49-F238E27FC236}">
                    <a16:creationId xmlns:a16="http://schemas.microsoft.com/office/drawing/2014/main" id="{170F9064-E4AE-4A3D-B1E8-16F0874213C9}"/>
                  </a:ext>
                </a:extLst>
              </p:cNvPr>
              <p:cNvSpPr txBox="1"/>
              <p:nvPr/>
            </p:nvSpPr>
            <p:spPr>
              <a:xfrm>
                <a:off x="4877637" y="-4113778"/>
                <a:ext cx="4698289" cy="954107"/>
              </a:xfrm>
              <a:prstGeom prst="rect">
                <a:avLst/>
              </a:prstGeom>
              <a:noFill/>
            </p:spPr>
            <p:txBody>
              <a:bodyPr wrap="square" rtlCol="0">
                <a:spAutoFit/>
              </a:bodyPr>
              <a:lstStyle/>
              <a:p>
                <a:pPr algn="ctr"/>
                <a:r>
                  <a:rPr lang="en-US" sz="2800" b="1" u="sng" dirty="0">
                    <a:solidFill>
                      <a:schemeClr val="tx1">
                        <a:lumMod val="65000"/>
                        <a:lumOff val="35000"/>
                      </a:schemeClr>
                    </a:solidFill>
                    <a:cs typeface="Adobe Arabic" panose="02040503050201020203" pitchFamily="18" charset="-78"/>
                  </a:rPr>
                  <a:t>Machine-Learning Enabled Spectral Classification</a:t>
                </a:r>
              </a:p>
            </p:txBody>
          </p:sp>
          <p:cxnSp>
            <p:nvCxnSpPr>
              <p:cNvPr id="302" name="Straight Connector 301">
                <a:extLst>
                  <a:ext uri="{FF2B5EF4-FFF2-40B4-BE49-F238E27FC236}">
                    <a16:creationId xmlns:a16="http://schemas.microsoft.com/office/drawing/2014/main" id="{5810913A-AF1B-436D-8E2A-226F8AE92615}"/>
                  </a:ext>
                </a:extLst>
              </p:cNvPr>
              <p:cNvCxnSpPr>
                <a:cxnSpLocks/>
              </p:cNvCxnSpPr>
              <p:nvPr/>
            </p:nvCxnSpPr>
            <p:spPr>
              <a:xfrm flipH="1">
                <a:off x="2160005" y="-3070553"/>
                <a:ext cx="2710981" cy="167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3" name="Rectangle: Rounded Corners 302">
                <a:extLst>
                  <a:ext uri="{FF2B5EF4-FFF2-40B4-BE49-F238E27FC236}">
                    <a16:creationId xmlns:a16="http://schemas.microsoft.com/office/drawing/2014/main" id="{7C34E152-7D3A-4855-A2FD-A6CDB1415FD4}"/>
                  </a:ext>
                </a:extLst>
              </p:cNvPr>
              <p:cNvSpPr/>
              <p:nvPr/>
            </p:nvSpPr>
            <p:spPr>
              <a:xfrm>
                <a:off x="9581680" y="-4176631"/>
                <a:ext cx="3229688" cy="346038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cs typeface="Adobe Arabic" panose="02040503050201020203" pitchFamily="18" charset="-78"/>
                </a:endParaRPr>
              </a:p>
            </p:txBody>
          </p:sp>
          <p:sp>
            <p:nvSpPr>
              <p:cNvPr id="304" name="TextBox 303">
                <a:extLst>
                  <a:ext uri="{FF2B5EF4-FFF2-40B4-BE49-F238E27FC236}">
                    <a16:creationId xmlns:a16="http://schemas.microsoft.com/office/drawing/2014/main" id="{12BE243F-E973-4C7D-AF95-6B6992E0E62C}"/>
                  </a:ext>
                </a:extLst>
              </p:cNvPr>
              <p:cNvSpPr txBox="1"/>
              <p:nvPr/>
            </p:nvSpPr>
            <p:spPr>
              <a:xfrm>
                <a:off x="9659477" y="-4157793"/>
                <a:ext cx="3059773" cy="925637"/>
              </a:xfrm>
              <a:prstGeom prst="rect">
                <a:avLst/>
              </a:prstGeom>
              <a:noFill/>
            </p:spPr>
            <p:txBody>
              <a:bodyPr wrap="none" rtlCol="0">
                <a:spAutoFit/>
              </a:bodyPr>
              <a:lstStyle/>
              <a:p>
                <a:pPr algn="ctr"/>
                <a:r>
                  <a:rPr lang="en-US" sz="2800" b="1" u="sng" dirty="0">
                    <a:solidFill>
                      <a:schemeClr val="tx1">
                        <a:lumMod val="65000"/>
                        <a:lumOff val="35000"/>
                      </a:schemeClr>
                    </a:solidFill>
                    <a:cs typeface="Adobe Arabic" panose="02040503050201020203" pitchFamily="18" charset="-78"/>
                  </a:rPr>
                  <a:t>(theoretical) </a:t>
                </a:r>
              </a:p>
              <a:p>
                <a:pPr algn="ctr"/>
                <a:r>
                  <a:rPr lang="en-US" sz="2800" b="1" u="sng" dirty="0">
                    <a:solidFill>
                      <a:schemeClr val="tx1">
                        <a:lumMod val="65000"/>
                        <a:lumOff val="35000"/>
                      </a:schemeClr>
                    </a:solidFill>
                    <a:cs typeface="Adobe Arabic" panose="02040503050201020203" pitchFamily="18" charset="-78"/>
                  </a:rPr>
                  <a:t>Robot Control tasks</a:t>
                </a:r>
              </a:p>
            </p:txBody>
          </p:sp>
          <p:cxnSp>
            <p:nvCxnSpPr>
              <p:cNvPr id="306" name="Straight Connector 305">
                <a:extLst>
                  <a:ext uri="{FF2B5EF4-FFF2-40B4-BE49-F238E27FC236}">
                    <a16:creationId xmlns:a16="http://schemas.microsoft.com/office/drawing/2014/main" id="{85184F8E-7973-4EC3-89FA-FB4496224C6A}"/>
                  </a:ext>
                </a:extLst>
              </p:cNvPr>
              <p:cNvCxnSpPr>
                <a:cxnSpLocks/>
              </p:cNvCxnSpPr>
              <p:nvPr/>
            </p:nvCxnSpPr>
            <p:spPr>
              <a:xfrm flipH="1">
                <a:off x="8422481" y="-2825356"/>
                <a:ext cx="129323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617E0EAF-4481-4BFF-AC42-5546CA7A08E0}"/>
                  </a:ext>
                </a:extLst>
              </p:cNvPr>
              <p:cNvCxnSpPr>
                <a:cxnSpLocks/>
              </p:cNvCxnSpPr>
              <p:nvPr/>
            </p:nvCxnSpPr>
            <p:spPr>
              <a:xfrm flipH="1">
                <a:off x="7374459" y="-2825356"/>
                <a:ext cx="97667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08" name="Picture 307">
                <a:extLst>
                  <a:ext uri="{FF2B5EF4-FFF2-40B4-BE49-F238E27FC236}">
                    <a16:creationId xmlns:a16="http://schemas.microsoft.com/office/drawing/2014/main" id="{B5C108FA-DA02-475F-8241-B7DB8564F7EA}"/>
                  </a:ext>
                </a:extLst>
              </p:cNvPr>
              <p:cNvPicPr>
                <a:picLocks noChangeAspect="1"/>
              </p:cNvPicPr>
              <p:nvPr/>
            </p:nvPicPr>
            <p:blipFill rotWithShape="1">
              <a:blip r:embed="rId13"/>
              <a:srcRect l="-1" t="6944" r="-1089" b="9895"/>
              <a:stretch/>
            </p:blipFill>
            <p:spPr>
              <a:xfrm>
                <a:off x="6107618" y="-2231953"/>
                <a:ext cx="1278287" cy="1098199"/>
              </a:xfrm>
              <a:prstGeom prst="rect">
                <a:avLst/>
              </a:prstGeom>
            </p:spPr>
          </p:pic>
          <p:sp>
            <p:nvSpPr>
              <p:cNvPr id="309" name="Rectangle 308">
                <a:extLst>
                  <a:ext uri="{FF2B5EF4-FFF2-40B4-BE49-F238E27FC236}">
                    <a16:creationId xmlns:a16="http://schemas.microsoft.com/office/drawing/2014/main" id="{69C417CC-023B-4FF2-ACF8-7FA2FBC8D0C0}"/>
                  </a:ext>
                </a:extLst>
              </p:cNvPr>
              <p:cNvSpPr/>
              <p:nvPr/>
            </p:nvSpPr>
            <p:spPr>
              <a:xfrm>
                <a:off x="7818160" y="-3053850"/>
                <a:ext cx="903842" cy="5651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i="1" dirty="0">
                    <a:cs typeface="Adobe Arabic" panose="02040503050201020203" pitchFamily="18" charset="-78"/>
                  </a:rPr>
                  <a:t>f , K</a:t>
                </a:r>
              </a:p>
            </p:txBody>
          </p:sp>
          <p:sp>
            <p:nvSpPr>
              <p:cNvPr id="310" name="TextBox 309">
                <a:extLst>
                  <a:ext uri="{FF2B5EF4-FFF2-40B4-BE49-F238E27FC236}">
                    <a16:creationId xmlns:a16="http://schemas.microsoft.com/office/drawing/2014/main" id="{6A611E17-8BE3-4556-8EE7-B6A1B4CCF9C6}"/>
                  </a:ext>
                </a:extLst>
              </p:cNvPr>
              <p:cNvSpPr txBox="1"/>
              <p:nvPr/>
            </p:nvSpPr>
            <p:spPr>
              <a:xfrm>
                <a:off x="7407536" y="-2125404"/>
                <a:ext cx="1870488" cy="895778"/>
              </a:xfrm>
              <a:prstGeom prst="rect">
                <a:avLst/>
              </a:prstGeom>
              <a:noFill/>
            </p:spPr>
            <p:txBody>
              <a:bodyPr wrap="square">
                <a:spAutoFit/>
              </a:bodyPr>
              <a:lstStyle/>
              <a:p>
                <a:pPr algn="ctr"/>
                <a:r>
                  <a:rPr lang="en-US" sz="1800" i="1" dirty="0">
                    <a:solidFill>
                      <a:schemeClr val="bg2">
                        <a:lumMod val="50000"/>
                      </a:schemeClr>
                    </a:solidFill>
                    <a:cs typeface="Adobe Arabic" panose="02040503050201020203" pitchFamily="18" charset="-78"/>
                  </a:rPr>
                  <a:t>(Fatigue and control parameters)</a:t>
                </a:r>
                <a:endParaRPr lang="en-US" sz="2000" i="1" dirty="0">
                  <a:solidFill>
                    <a:schemeClr val="bg2">
                      <a:lumMod val="50000"/>
                    </a:schemeClr>
                  </a:solidFill>
                  <a:cs typeface="Adobe Arabic" panose="02040503050201020203" pitchFamily="18" charset="-78"/>
                </a:endParaRPr>
              </a:p>
            </p:txBody>
          </p:sp>
          <p:sp>
            <p:nvSpPr>
              <p:cNvPr id="311" name="TextBox 310">
                <a:extLst>
                  <a:ext uri="{FF2B5EF4-FFF2-40B4-BE49-F238E27FC236}">
                    <a16:creationId xmlns:a16="http://schemas.microsoft.com/office/drawing/2014/main" id="{22AADF25-0865-41B6-91EE-9EB62EB5807F}"/>
                  </a:ext>
                </a:extLst>
              </p:cNvPr>
              <p:cNvSpPr txBox="1"/>
              <p:nvPr/>
            </p:nvSpPr>
            <p:spPr>
              <a:xfrm>
                <a:off x="-474170" y="-1974275"/>
                <a:ext cx="2592939" cy="707886"/>
              </a:xfrm>
              <a:prstGeom prst="rect">
                <a:avLst/>
              </a:prstGeom>
              <a:noFill/>
            </p:spPr>
            <p:txBody>
              <a:bodyPr wrap="square" rtlCol="0">
                <a:spAutoFit/>
              </a:bodyPr>
              <a:lstStyle/>
              <a:p>
                <a:pPr algn="r"/>
                <a:r>
                  <a:rPr lang="en-US" sz="2000" i="1" dirty="0">
                    <a:solidFill>
                      <a:schemeClr val="tx1">
                        <a:lumMod val="65000"/>
                        <a:lumOff val="35000"/>
                      </a:schemeClr>
                    </a:solidFill>
                    <a:cs typeface="Adobe Arabic" panose="02040503050201020203" pitchFamily="18" charset="-78"/>
                  </a:rPr>
                  <a:t>Flexor digitorum</a:t>
                </a:r>
              </a:p>
              <a:p>
                <a:pPr algn="r"/>
                <a:r>
                  <a:rPr lang="en-US" sz="2000" i="1" dirty="0">
                    <a:solidFill>
                      <a:schemeClr val="tx1">
                        <a:lumMod val="65000"/>
                        <a:lumOff val="35000"/>
                      </a:schemeClr>
                    </a:solidFill>
                    <a:cs typeface="Adobe Arabic" panose="02040503050201020203" pitchFamily="18" charset="-78"/>
                  </a:rPr>
                  <a:t>superficialis</a:t>
                </a:r>
              </a:p>
            </p:txBody>
          </p:sp>
        </p:grpSp>
        <p:pic>
          <p:nvPicPr>
            <p:cNvPr id="314" name="Picture 313">
              <a:extLst>
                <a:ext uri="{FF2B5EF4-FFF2-40B4-BE49-F238E27FC236}">
                  <a16:creationId xmlns:a16="http://schemas.microsoft.com/office/drawing/2014/main" id="{456DE7FA-DBB3-4447-8BAE-78C580B9B627}"/>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28390" b="95763" l="7240" r="98643">
                          <a14:foregroundMark x1="94118" y1="33898" x2="90950" y2="45763"/>
                          <a14:foregroundMark x1="97285" y1="28814" x2="97285" y2="36017"/>
                          <a14:foregroundMark x1="7692" y1="74153" x2="7692" y2="74153"/>
                          <a14:foregroundMark x1="25792" y1="91949" x2="25792" y2="91949"/>
                          <a14:foregroundMark x1="34389" y1="87288" x2="38914" y2="84746"/>
                          <a14:foregroundMark x1="37104" y1="86441" x2="32127" y2="91102"/>
                          <a14:foregroundMark x1="34389" y1="91102" x2="34389" y2="91102"/>
                          <a14:foregroundMark x1="24887" y1="96186" x2="24887" y2="96186"/>
                          <a14:foregroundMark x1="60181" y1="96186" x2="60181" y2="96186"/>
                          <a14:foregroundMark x1="98643" y1="58475" x2="98643" y2="58475"/>
                          <a14:backgroundMark x1="97285" y1="49576" x2="97285" y2="49576"/>
                        </a14:backgroundRemoval>
                      </a14:imgEffect>
                    </a14:imgLayer>
                  </a14:imgProps>
                </a:ext>
              </a:extLst>
            </a:blip>
            <a:srcRect t="20719"/>
            <a:stretch/>
          </p:blipFill>
          <p:spPr>
            <a:xfrm>
              <a:off x="11514664" y="18228378"/>
              <a:ext cx="2455224" cy="2078633"/>
            </a:xfrm>
            <a:prstGeom prst="rect">
              <a:avLst/>
            </a:prstGeom>
          </p:spPr>
        </p:pic>
      </p:grpSp>
      <p:sp>
        <p:nvSpPr>
          <p:cNvPr id="315" name="TextBox 314">
            <a:extLst>
              <a:ext uri="{FF2B5EF4-FFF2-40B4-BE49-F238E27FC236}">
                <a16:creationId xmlns:a16="http://schemas.microsoft.com/office/drawing/2014/main" id="{4D41EA36-C511-4AF4-B91C-6810201C5DB2}"/>
              </a:ext>
            </a:extLst>
          </p:cNvPr>
          <p:cNvSpPr txBox="1"/>
          <p:nvPr/>
        </p:nvSpPr>
        <p:spPr>
          <a:xfrm>
            <a:off x="921405" y="21805721"/>
            <a:ext cx="13531202" cy="2659450"/>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800" dirty="0">
                <a:solidFill>
                  <a:schemeClr val="accent5">
                    <a:lumMod val="50000"/>
                  </a:schemeClr>
                </a:solidFill>
                <a:ea typeface="Ebrima" panose="02000000000000000000" pitchFamily="2" charset="0"/>
                <a:cs typeface="Adobe Arabic" panose="02040503050201020203" pitchFamily="18" charset="-78"/>
              </a:rPr>
              <a:t>Machine-learning based classification of sEMG spectral features enables estimation of muscle fatigue simultaneously with co-activation patterns.</a:t>
            </a:r>
          </a:p>
          <a:p>
            <a:pPr marL="457200" indent="-457200" algn="just">
              <a:lnSpc>
                <a:spcPct val="150000"/>
              </a:lnSpc>
              <a:buFont typeface="Arial" panose="020B0604020202020204" pitchFamily="34" charset="0"/>
              <a:buChar char="•"/>
            </a:pPr>
            <a:r>
              <a:rPr lang="en-US" sz="2800" dirty="0">
                <a:solidFill>
                  <a:schemeClr val="accent5">
                    <a:lumMod val="50000"/>
                  </a:schemeClr>
                </a:solidFill>
                <a:ea typeface="Ebrima" panose="02000000000000000000" pitchFamily="2" charset="0"/>
                <a:cs typeface="Adobe Arabic" panose="02040503050201020203" pitchFamily="18" charset="-78"/>
              </a:rPr>
              <a:t>By improving speed and accuracy in predicting user needs, this approach can improve wearable robot performance in EVA settings.</a:t>
            </a:r>
            <a:endParaRPr lang="en-US" sz="2800" dirty="0">
              <a:cs typeface="Adobe Arabic" panose="02040503050201020203" pitchFamily="18" charset="-78"/>
            </a:endParaRPr>
          </a:p>
        </p:txBody>
      </p:sp>
      <p:sp>
        <p:nvSpPr>
          <p:cNvPr id="357" name="TextBox 356">
            <a:extLst>
              <a:ext uri="{FF2B5EF4-FFF2-40B4-BE49-F238E27FC236}">
                <a16:creationId xmlns:a16="http://schemas.microsoft.com/office/drawing/2014/main" id="{588D58E3-C440-4FEB-8A56-43CB33C54F4B}"/>
              </a:ext>
            </a:extLst>
          </p:cNvPr>
          <p:cNvSpPr txBox="1"/>
          <p:nvPr/>
        </p:nvSpPr>
        <p:spPr>
          <a:xfrm>
            <a:off x="15173555" y="16011669"/>
            <a:ext cx="20369747" cy="2610843"/>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800" dirty="0">
                <a:solidFill>
                  <a:srgbClr val="03244D"/>
                </a:solidFill>
                <a:cs typeface="Adobe Arabic" panose="02040503050201020203" pitchFamily="18" charset="-78"/>
              </a:rPr>
              <a:t>Participant neuromuscular fatigue was readily detected in time-frequency power, assuming quasi-</a:t>
            </a:r>
            <a:r>
              <a:rPr lang="en-US" sz="2800" dirty="0" err="1">
                <a:solidFill>
                  <a:srgbClr val="03244D"/>
                </a:solidFill>
                <a:cs typeface="Adobe Arabic" panose="02040503050201020203" pitchFamily="18" charset="-78"/>
              </a:rPr>
              <a:t>isometricity</a:t>
            </a:r>
            <a:r>
              <a:rPr lang="en-US" sz="2800" dirty="0">
                <a:solidFill>
                  <a:srgbClr val="03244D"/>
                </a:solidFill>
                <a:cs typeface="Adobe Arabic" panose="02040503050201020203" pitchFamily="18" charset="-78"/>
              </a:rPr>
              <a:t> (Fig. 6).</a:t>
            </a:r>
          </a:p>
          <a:p>
            <a:pPr marL="457200" indent="-457200" algn="just">
              <a:lnSpc>
                <a:spcPct val="150000"/>
              </a:lnSpc>
              <a:buFont typeface="Arial" panose="020B0604020202020204" pitchFamily="34" charset="0"/>
              <a:buChar char="•"/>
            </a:pPr>
            <a:r>
              <a:rPr lang="en-US" sz="2800" dirty="0">
                <a:solidFill>
                  <a:srgbClr val="03244D"/>
                </a:solidFill>
                <a:cs typeface="Adobe Arabic" panose="02040503050201020203" pitchFamily="18" charset="-78"/>
              </a:rPr>
              <a:t>Matrix  decomposition revealed that three neuromuscular synergies accounted for linearly separable variations in gesture trials (fig. 7).</a:t>
            </a:r>
          </a:p>
          <a:p>
            <a:pPr marL="457200" indent="-457200" algn="just">
              <a:lnSpc>
                <a:spcPct val="150000"/>
              </a:lnSpc>
              <a:buFont typeface="Arial" panose="020B0604020202020204" pitchFamily="34" charset="0"/>
              <a:buChar char="•"/>
            </a:pPr>
            <a:r>
              <a:rPr lang="en-US" sz="2800" dirty="0">
                <a:solidFill>
                  <a:srgbClr val="03244D"/>
                </a:solidFill>
                <a:cs typeface="Adobe Arabic" panose="02040503050201020203" pitchFamily="18" charset="-78"/>
              </a:rPr>
              <a:t>Future steps in this research include constructing an artificial neural network to classify fatigue-related destabilization in muscle synergies with the muscle fatigue as evidenced by time-frequency characteristics (fig. 6) as well as muscle synergy activation (fig. 7).</a:t>
            </a:r>
            <a:endParaRPr lang="en-US" sz="2800" dirty="0">
              <a:cs typeface="Adobe Arabic" panose="02040503050201020203" pitchFamily="18" charset="-78"/>
            </a:endParaRPr>
          </a:p>
        </p:txBody>
      </p:sp>
      <p:grpSp>
        <p:nvGrpSpPr>
          <p:cNvPr id="471" name="Group 470">
            <a:extLst>
              <a:ext uri="{FF2B5EF4-FFF2-40B4-BE49-F238E27FC236}">
                <a16:creationId xmlns:a16="http://schemas.microsoft.com/office/drawing/2014/main" id="{2BEF313D-D602-492D-8275-4F78FF29214B}"/>
              </a:ext>
            </a:extLst>
          </p:cNvPr>
          <p:cNvGrpSpPr/>
          <p:nvPr/>
        </p:nvGrpSpPr>
        <p:grpSpPr>
          <a:xfrm>
            <a:off x="23108613" y="18999736"/>
            <a:ext cx="12414757" cy="4978561"/>
            <a:chOff x="22962333" y="18945781"/>
            <a:chExt cx="6741341" cy="3519359"/>
          </a:xfrm>
        </p:grpSpPr>
        <p:pic>
          <p:nvPicPr>
            <p:cNvPr id="470" name="Picture 469">
              <a:extLst>
                <a:ext uri="{FF2B5EF4-FFF2-40B4-BE49-F238E27FC236}">
                  <a16:creationId xmlns:a16="http://schemas.microsoft.com/office/drawing/2014/main" id="{A994D1DF-D391-4F80-90F1-D32E54ADD637}"/>
                </a:ext>
              </a:extLst>
            </p:cNvPr>
            <p:cNvPicPr>
              <a:picLocks noChangeAspect="1"/>
            </p:cNvPicPr>
            <p:nvPr/>
          </p:nvPicPr>
          <p:blipFill rotWithShape="1">
            <a:blip r:embed="rId16">
              <a:extLst>
                <a:ext uri="{28A0092B-C50C-407E-A947-70E740481C1C}">
                  <a14:useLocalDpi xmlns:a14="http://schemas.microsoft.com/office/drawing/2010/main" val="0"/>
                </a:ext>
              </a:extLst>
            </a:blip>
            <a:srcRect l="12050" r="42596"/>
            <a:stretch/>
          </p:blipFill>
          <p:spPr>
            <a:xfrm>
              <a:off x="22962333" y="18945781"/>
              <a:ext cx="5373474" cy="3519359"/>
            </a:xfrm>
            <a:prstGeom prst="rect">
              <a:avLst/>
            </a:prstGeom>
          </p:spPr>
        </p:pic>
        <p:sp>
          <p:nvSpPr>
            <p:cNvPr id="367" name="Rectangle 366">
              <a:extLst>
                <a:ext uri="{FF2B5EF4-FFF2-40B4-BE49-F238E27FC236}">
                  <a16:creationId xmlns:a16="http://schemas.microsoft.com/office/drawing/2014/main" id="{CA9CB021-8044-4B07-A783-3E4CDE448F60}"/>
                </a:ext>
              </a:extLst>
            </p:cNvPr>
            <p:cNvSpPr/>
            <p:nvPr/>
          </p:nvSpPr>
          <p:spPr>
            <a:xfrm>
              <a:off x="28379409" y="19215754"/>
              <a:ext cx="1324264" cy="521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183562"/>
                  </a:solidFill>
                  <a:ea typeface="Ebrima" panose="02000000000000000000" pitchFamily="2" charset="0"/>
                  <a:cs typeface="Adobe Arabic" panose="02040503050201020203" pitchFamily="18" charset="-78"/>
                </a:rPr>
                <a:t>Power grasp</a:t>
              </a:r>
            </a:p>
          </p:txBody>
        </p:sp>
        <p:sp>
          <p:nvSpPr>
            <p:cNvPr id="368" name="Rectangle 367">
              <a:extLst>
                <a:ext uri="{FF2B5EF4-FFF2-40B4-BE49-F238E27FC236}">
                  <a16:creationId xmlns:a16="http://schemas.microsoft.com/office/drawing/2014/main" id="{90C85F19-E77B-40A7-936E-8F2CA898522D}"/>
                </a:ext>
              </a:extLst>
            </p:cNvPr>
            <p:cNvSpPr/>
            <p:nvPr/>
          </p:nvSpPr>
          <p:spPr>
            <a:xfrm>
              <a:off x="28379410" y="19983595"/>
              <a:ext cx="1324264" cy="4907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183562"/>
                  </a:solidFill>
                  <a:ea typeface="Ebrima" panose="02000000000000000000" pitchFamily="2" charset="0"/>
                  <a:cs typeface="Adobe Arabic" panose="02040503050201020203" pitchFamily="18" charset="-78"/>
                </a:rPr>
                <a:t>Lateral pinch</a:t>
              </a:r>
            </a:p>
          </p:txBody>
        </p:sp>
        <p:sp>
          <p:nvSpPr>
            <p:cNvPr id="369" name="Rectangle 368">
              <a:extLst>
                <a:ext uri="{FF2B5EF4-FFF2-40B4-BE49-F238E27FC236}">
                  <a16:creationId xmlns:a16="http://schemas.microsoft.com/office/drawing/2014/main" id="{32AB9898-7C43-4163-8CFC-F37B0B9D8EA9}"/>
                </a:ext>
              </a:extLst>
            </p:cNvPr>
            <p:cNvSpPr/>
            <p:nvPr/>
          </p:nvSpPr>
          <p:spPr>
            <a:xfrm>
              <a:off x="28379410" y="20763140"/>
              <a:ext cx="1324264" cy="485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183562"/>
                  </a:solidFill>
                  <a:ea typeface="Ebrima" panose="02000000000000000000" pitchFamily="2" charset="0"/>
                  <a:cs typeface="Adobe Arabic" panose="02040503050201020203" pitchFamily="18" charset="-78"/>
                </a:rPr>
                <a:t>Two finger pinch</a:t>
              </a:r>
            </a:p>
          </p:txBody>
        </p:sp>
        <p:sp>
          <p:nvSpPr>
            <p:cNvPr id="370" name="Rectangle 369">
              <a:extLst>
                <a:ext uri="{FF2B5EF4-FFF2-40B4-BE49-F238E27FC236}">
                  <a16:creationId xmlns:a16="http://schemas.microsoft.com/office/drawing/2014/main" id="{4D9484A1-57EA-404C-9462-17ABE46D0E0E}"/>
                </a:ext>
              </a:extLst>
            </p:cNvPr>
            <p:cNvSpPr/>
            <p:nvPr/>
          </p:nvSpPr>
          <p:spPr>
            <a:xfrm>
              <a:off x="28379410" y="21538821"/>
              <a:ext cx="1324264" cy="4857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183562"/>
                  </a:solidFill>
                  <a:ea typeface="Ebrima" panose="02000000000000000000" pitchFamily="2" charset="0"/>
                  <a:cs typeface="Adobe Arabic" panose="02040503050201020203" pitchFamily="18" charset="-78"/>
                </a:rPr>
                <a:t>Three finger pinch</a:t>
              </a:r>
            </a:p>
          </p:txBody>
        </p:sp>
      </p:grpSp>
      <p:sp>
        <p:nvSpPr>
          <p:cNvPr id="324" name="TextBox 323">
            <a:extLst>
              <a:ext uri="{FF2B5EF4-FFF2-40B4-BE49-F238E27FC236}">
                <a16:creationId xmlns:a16="http://schemas.microsoft.com/office/drawing/2014/main" id="{3475DE3C-5F2C-4ECA-8738-D3BA497412AA}"/>
              </a:ext>
            </a:extLst>
          </p:cNvPr>
          <p:cNvSpPr txBox="1"/>
          <p:nvPr/>
        </p:nvSpPr>
        <p:spPr>
          <a:xfrm>
            <a:off x="15211280" y="23969380"/>
            <a:ext cx="7711705" cy="707886"/>
          </a:xfrm>
          <a:prstGeom prst="rect">
            <a:avLst/>
          </a:prstGeom>
          <a:noFill/>
        </p:spPr>
        <p:txBody>
          <a:bodyPr wrap="square">
            <a:spAutoFit/>
          </a:bodyPr>
          <a:lstStyle/>
          <a:p>
            <a:pPr algn="ctr"/>
            <a:r>
              <a:rPr lang="en-US" sz="2000" dirty="0">
                <a:solidFill>
                  <a:srgbClr val="03244D"/>
                </a:solidFill>
                <a:cs typeface="Adobe Arabic" panose="02040503050201020203" pitchFamily="18" charset="-78"/>
              </a:rPr>
              <a:t>Fig. 6 sEMG instantaneous mean frequencies for one participant holding power grasp over three trials. (fatigue denoted by decreasing trend)</a:t>
            </a:r>
          </a:p>
        </p:txBody>
      </p:sp>
      <p:pic>
        <p:nvPicPr>
          <p:cNvPr id="459" name="Picture 458">
            <a:extLst>
              <a:ext uri="{FF2B5EF4-FFF2-40B4-BE49-F238E27FC236}">
                <a16:creationId xmlns:a16="http://schemas.microsoft.com/office/drawing/2014/main" id="{8AA6B5D5-9479-4615-9051-A77276915F3A}"/>
              </a:ext>
            </a:extLst>
          </p:cNvPr>
          <p:cNvPicPr>
            <a:picLocks noChangeAspect="1"/>
          </p:cNvPicPr>
          <p:nvPr/>
        </p:nvPicPr>
        <p:blipFill>
          <a:blip r:embed="rId17"/>
          <a:stretch>
            <a:fillRect/>
          </a:stretch>
        </p:blipFill>
        <p:spPr>
          <a:xfrm>
            <a:off x="16080869" y="19000851"/>
            <a:ext cx="6271562" cy="4934796"/>
          </a:xfrm>
          <a:prstGeom prst="rect">
            <a:avLst/>
          </a:prstGeom>
        </p:spPr>
      </p:pic>
      <p:sp>
        <p:nvSpPr>
          <p:cNvPr id="362" name="TextBox 361">
            <a:extLst>
              <a:ext uri="{FF2B5EF4-FFF2-40B4-BE49-F238E27FC236}">
                <a16:creationId xmlns:a16="http://schemas.microsoft.com/office/drawing/2014/main" id="{670EC8DD-4DE8-4872-8251-527A12D26250}"/>
              </a:ext>
            </a:extLst>
          </p:cNvPr>
          <p:cNvSpPr txBox="1"/>
          <p:nvPr/>
        </p:nvSpPr>
        <p:spPr>
          <a:xfrm>
            <a:off x="23582265" y="24012527"/>
            <a:ext cx="10161638" cy="707886"/>
          </a:xfrm>
          <a:prstGeom prst="rect">
            <a:avLst/>
          </a:prstGeom>
          <a:noFill/>
        </p:spPr>
        <p:txBody>
          <a:bodyPr wrap="square">
            <a:spAutoFit/>
          </a:bodyPr>
          <a:lstStyle/>
          <a:p>
            <a:pPr algn="ctr"/>
            <a:r>
              <a:rPr lang="en-US" sz="2000" dirty="0">
                <a:solidFill>
                  <a:srgbClr val="03244D"/>
                </a:solidFill>
                <a:cs typeface="Adobe Arabic" panose="02040503050201020203" pitchFamily="18" charset="-78"/>
              </a:rPr>
              <a:t>Fig 7. Activation of a set of 3 muscle synergies during each of four hand grasps for one participant, (peak regions reflect multiple hand grasp repetitions)</a:t>
            </a:r>
          </a:p>
        </p:txBody>
      </p:sp>
      <p:pic>
        <p:nvPicPr>
          <p:cNvPr id="30" name="Picture 29">
            <a:extLst>
              <a:ext uri="{FF2B5EF4-FFF2-40B4-BE49-F238E27FC236}">
                <a16:creationId xmlns:a16="http://schemas.microsoft.com/office/drawing/2014/main" id="{BF5DDF0A-43B4-4D8A-BF04-BF6B5B4D7AA5}"/>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4854" b="98835" l="5278" r="90000">
                        <a14:foregroundMark x1="66389" y1="9515" x2="66389" y2="9515"/>
                        <a14:foregroundMark x1="38333" y1="6019" x2="38333" y2="6019"/>
                        <a14:foregroundMark x1="65556" y1="5243" x2="65556" y2="5243"/>
                        <a14:foregroundMark x1="45833" y1="14757" x2="45833" y2="38058"/>
                        <a14:foregroundMark x1="63889" y1="17282" x2="59444" y2="33786"/>
                        <a14:foregroundMark x1="60278" y1="35534" x2="56389" y2="54951"/>
                        <a14:foregroundMark x1="60278" y1="55534" x2="60556" y2="64854"/>
                        <a14:foregroundMark x1="30000" y1="63883" x2="31667" y2="47767"/>
                        <a14:foregroundMark x1="22778" y1="26019" x2="16389" y2="16699"/>
                        <a14:foregroundMark x1="6944" y1="49903" x2="21389" y2="76699"/>
                        <a14:foregroundMark x1="21389" y1="76699" x2="34722" y2="85631"/>
                        <a14:foregroundMark x1="37500" y1="89903" x2="26389" y2="91845"/>
                        <a14:foregroundMark x1="54722" y1="92233" x2="63611" y2="94757"/>
                        <a14:foregroundMark x1="56389" y1="96311" x2="57222" y2="98835"/>
                        <a14:foregroundMark x1="55556" y1="77476" x2="67500" y2="79029"/>
                        <a14:foregroundMark x1="71389" y1="81553" x2="70556" y2="87961"/>
                        <a14:foregroundMark x1="5278" y1="51845" x2="16944" y2="64854"/>
                        <a14:foregroundMark x1="12500" y1="62330" x2="14167" y2="69709"/>
                        <a14:foregroundMark x1="38889" y1="4854" x2="38889" y2="4854"/>
                      </a14:backgroundRemoval>
                    </a14:imgEffect>
                  </a14:imgLayer>
                </a14:imgProps>
              </a:ext>
            </a:extLst>
          </a:blip>
          <a:stretch>
            <a:fillRect/>
          </a:stretch>
        </p:blipFill>
        <p:spPr>
          <a:xfrm>
            <a:off x="10134202" y="8288943"/>
            <a:ext cx="3866581" cy="5531360"/>
          </a:xfrm>
          <a:prstGeom prst="rect">
            <a:avLst/>
          </a:prstGeom>
        </p:spPr>
      </p:pic>
      <p:grpSp>
        <p:nvGrpSpPr>
          <p:cNvPr id="8" name="Group 7">
            <a:extLst>
              <a:ext uri="{FF2B5EF4-FFF2-40B4-BE49-F238E27FC236}">
                <a16:creationId xmlns:a16="http://schemas.microsoft.com/office/drawing/2014/main" id="{37D24CDF-9CC0-48F5-828A-8BDBC1B8CCB4}"/>
              </a:ext>
            </a:extLst>
          </p:cNvPr>
          <p:cNvGrpSpPr/>
          <p:nvPr/>
        </p:nvGrpSpPr>
        <p:grpSpPr>
          <a:xfrm>
            <a:off x="6474936" y="8117751"/>
            <a:ext cx="2630511" cy="5890292"/>
            <a:chOff x="5719903" y="8191489"/>
            <a:chExt cx="2630511" cy="5890292"/>
          </a:xfrm>
        </p:grpSpPr>
        <p:grpSp>
          <p:nvGrpSpPr>
            <p:cNvPr id="10" name="Group 9">
              <a:extLst>
                <a:ext uri="{FF2B5EF4-FFF2-40B4-BE49-F238E27FC236}">
                  <a16:creationId xmlns:a16="http://schemas.microsoft.com/office/drawing/2014/main" id="{D8C5DCCD-68FF-46F9-8721-0999BDAD3F9D}"/>
                </a:ext>
              </a:extLst>
            </p:cNvPr>
            <p:cNvGrpSpPr/>
            <p:nvPr/>
          </p:nvGrpSpPr>
          <p:grpSpPr>
            <a:xfrm>
              <a:off x="5853167" y="8191489"/>
              <a:ext cx="2497247" cy="5890292"/>
              <a:chOff x="9673564" y="5603449"/>
              <a:chExt cx="3472659" cy="8197578"/>
            </a:xfrm>
          </p:grpSpPr>
          <p:pic>
            <p:nvPicPr>
              <p:cNvPr id="1028" name="Picture 4" descr="Medical Aspects of Extravehicular Activity | SpringerLink">
                <a:extLst>
                  <a:ext uri="{FF2B5EF4-FFF2-40B4-BE49-F238E27FC236}">
                    <a16:creationId xmlns:a16="http://schemas.microsoft.com/office/drawing/2014/main" id="{23F05A35-C1E4-41EB-894F-5F88D0DC9F3B}"/>
                  </a:ext>
                </a:extLst>
              </p:cNvPr>
              <p:cNvPicPr>
                <a:picLocks noChangeAspect="1" noChangeArrowheads="1"/>
              </p:cNvPicPr>
              <p:nvPr/>
            </p:nvPicPr>
            <p:blipFill rotWithShape="1">
              <a:blip r:embed="rId20">
                <a:extLst>
                  <a:ext uri="{BEBA8EAE-BF5A-486C-A8C5-ECC9F3942E4B}">
                    <a14:imgProps xmlns:a14="http://schemas.microsoft.com/office/drawing/2010/main">
                      <a14:imgLayer r:embed="rId21">
                        <a14:imgEffect>
                          <a14:backgroundRemoval t="4901" b="96689" l="1795" r="97807">
                            <a14:foregroundMark x1="10269" y1="86490" x2="57129" y2="87285"/>
                            <a14:foregroundMark x1="80359" y1="72185" x2="93320" y2="90993"/>
                            <a14:foregroundMark x1="92024" y1="68079" x2="92323" y2="90596"/>
                            <a14:foregroundMark x1="95115" y1="75364" x2="95115" y2="89801"/>
                            <a14:foregroundMark x1="93619" y1="67550" x2="97906" y2="90199"/>
                            <a14:foregroundMark x1="90828" y1="95894" x2="66700" y2="96689"/>
                            <a14:foregroundMark x1="9272" y1="92980" x2="3789" y2="90596"/>
                            <a14:foregroundMark x1="9272" y1="95099" x2="1894" y2="93907"/>
                            <a14:foregroundMark x1="25723" y1="6093" x2="24427" y2="5298"/>
                            <a14:foregroundMark x1="41077" y1="4901" x2="41077" y2="4901"/>
                            <a14:backgroundMark x1="37687" y1="59735" x2="36690" y2="62119"/>
                            <a14:backgroundMark x1="36291" y1="51523" x2="32303" y2="42252"/>
                            <a14:backgroundMark x1="36092" y1="11258" x2="36092" y2="11258"/>
                            <a14:backgroundMark x1="44865" y1="1987" x2="44865" y2="1987"/>
                          </a14:backgroundRemoval>
                        </a14:imgEffect>
                      </a14:imgLayer>
                    </a14:imgProps>
                  </a:ext>
                  <a:ext uri="{28A0092B-C50C-407E-A947-70E740481C1C}">
                    <a14:useLocalDpi xmlns:a14="http://schemas.microsoft.com/office/drawing/2010/main" val="0"/>
                  </a:ext>
                </a:extLst>
              </a:blip>
              <a:srcRect r="12262"/>
              <a:stretch/>
            </p:blipFill>
            <p:spPr bwMode="auto">
              <a:xfrm>
                <a:off x="10180764" y="8203356"/>
                <a:ext cx="2949711" cy="25306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dical Aspects of Extravehicular Activity | SpringerLink">
                <a:extLst>
                  <a:ext uri="{FF2B5EF4-FFF2-40B4-BE49-F238E27FC236}">
                    <a16:creationId xmlns:a16="http://schemas.microsoft.com/office/drawing/2014/main" id="{D23E2D7B-5117-4905-BDB3-C38AFC5D326B}"/>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8772" b="89975" l="2891" r="97807">
                            <a14:foregroundMark x1="97807" y1="54511" x2="96610" y2="70050"/>
                            <a14:foregroundMark x1="20439" y1="10401" x2="20439" y2="10401"/>
                            <a14:foregroundMark x1="50349" y1="10401" x2="50349" y2="10401"/>
                            <a14:foregroundMark x1="19641" y1="8897" x2="19641" y2="8897"/>
                            <a14:foregroundMark x1="4088" y1="26942" x2="4088" y2="26942"/>
                            <a14:foregroundMark x1="12064" y1="57018" x2="12064" y2="57018"/>
                            <a14:foregroundMark x1="14457" y1="68546" x2="14457" y2="68546"/>
                            <a14:foregroundMark x1="8873" y1="54511" x2="8873" y2="54511"/>
                            <a14:foregroundMark x1="8873" y1="51003" x2="9671" y2="48997"/>
                            <a14:foregroundMark x1="10469" y1="47494" x2="11266" y2="43484"/>
                            <a14:foregroundMark x1="3888" y1="29699" x2="3888" y2="29699"/>
                            <a14:foregroundMark x1="2891" y1="27945" x2="2891" y2="27945"/>
                            <a14:backgroundMark x1="42772" y1="86341" x2="52941" y2="85714"/>
                            <a14:backgroundMark x1="52941" y1="85714" x2="69292" y2="85840"/>
                          </a14:backgroundRemoval>
                        </a14:imgEffect>
                      </a14:imgLayer>
                    </a14:imgProps>
                  </a:ext>
                  <a:ext uri="{28A0092B-C50C-407E-A947-70E740481C1C}">
                    <a14:useLocalDpi xmlns:a14="http://schemas.microsoft.com/office/drawing/2010/main" val="0"/>
                  </a:ext>
                </a:extLst>
              </a:blip>
              <a:srcRect r="12972"/>
              <a:stretch/>
            </p:blipFill>
            <p:spPr bwMode="auto">
              <a:xfrm>
                <a:off x="9827692" y="10781604"/>
                <a:ext cx="3302783" cy="30194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dical Aspects of Extravehicular Activity | SpringerLink">
                <a:extLst>
                  <a:ext uri="{FF2B5EF4-FFF2-40B4-BE49-F238E27FC236}">
                    <a16:creationId xmlns:a16="http://schemas.microsoft.com/office/drawing/2014/main" id="{AB6240F4-10E3-449D-B20A-A2D363804B27}"/>
                  </a:ext>
                </a:extLst>
              </p:cNvPr>
              <p:cNvPicPr>
                <a:picLocks noChangeAspect="1" noChangeArrowheads="1"/>
              </p:cNvPicPr>
              <p:nvPr/>
            </p:nvPicPr>
            <p:blipFill>
              <a:blip r:embed="rId24">
                <a:extLst>
                  <a:ext uri="{BEBA8EAE-BF5A-486C-A8C5-ECC9F3942E4B}">
                    <a14:imgProps xmlns:a14="http://schemas.microsoft.com/office/drawing/2010/main">
                      <a14:imgLayer r:embed="rId25">
                        <a14:imgEffect>
                          <a14:backgroundRemoval t="4539" b="90337" l="2094" r="89831">
                            <a14:foregroundMark x1="56830" y1="90483" x2="56830" y2="90483"/>
                            <a14:foregroundMark x1="4387" y1="31186" x2="7178" y2="22548"/>
                            <a14:foregroundMark x1="36391" y1="8638" x2="36889" y2="42460"/>
                            <a14:foregroundMark x1="4387" y1="35725" x2="4387" y2="35725"/>
                            <a14:foregroundMark x1="2094" y1="35725" x2="2094" y2="35725"/>
                            <a14:foregroundMark x1="76770" y1="7906" x2="76770" y2="4539"/>
                            <a14:backgroundMark x1="68495" y1="32796" x2="68096" y2="45681"/>
                            <a14:backgroundMark x1="65603" y1="12445" x2="66500" y2="32064"/>
                            <a14:backgroundMark x1="44666" y1="16398" x2="44666" y2="16398"/>
                            <a14:backgroundMark x1="44267" y1="22694" x2="40778" y2="56808"/>
                            <a14:backgroundMark x1="40778" y1="56808" x2="40778" y2="56808"/>
                            <a14:backgroundMark x1="38983" y1="65739" x2="41276" y2="44070"/>
                            <a14:backgroundMark x1="41276" y1="43045" x2="42971" y2="23133"/>
                            <a14:backgroundMark x1="42971" y1="23133" x2="43569" y2="22401"/>
                            <a14:backgroundMark x1="7677" y1="43777" x2="11765" y2="35432"/>
                            <a14:backgroundMark x1="8375" y1="41728" x2="12463" y2="35432"/>
                            <a14:backgroundMark x1="8973" y1="38799" x2="8973" y2="38799"/>
                          </a14:backgroundRemoval>
                        </a14:imgEffect>
                      </a14:imgLayer>
                    </a14:imgProps>
                  </a:ext>
                  <a:ext uri="{28A0092B-C50C-407E-A947-70E740481C1C}">
                    <a14:useLocalDpi xmlns:a14="http://schemas.microsoft.com/office/drawing/2010/main" val="0"/>
                  </a:ext>
                </a:extLst>
              </a:blip>
              <a:srcRect/>
              <a:stretch>
                <a:fillRect/>
              </a:stretch>
            </p:blipFill>
            <p:spPr bwMode="auto">
              <a:xfrm rot="10800000">
                <a:off x="9673564" y="5603449"/>
                <a:ext cx="3472659" cy="2364733"/>
              </a:xfrm>
              <a:prstGeom prst="rect">
                <a:avLst/>
              </a:prstGeom>
              <a:noFill/>
              <a:extLst>
                <a:ext uri="{909E8E84-426E-40DD-AFC4-6F175D3DCCD1}">
                  <a14:hiddenFill xmlns:a14="http://schemas.microsoft.com/office/drawing/2010/main">
                    <a:solidFill>
                      <a:srgbClr val="FFFFFF"/>
                    </a:solidFill>
                  </a14:hiddenFill>
                </a:ext>
              </a:extLst>
            </p:spPr>
          </p:pic>
        </p:grpSp>
        <p:sp>
          <p:nvSpPr>
            <p:cNvPr id="389" name="TextBox 388">
              <a:extLst>
                <a:ext uri="{FF2B5EF4-FFF2-40B4-BE49-F238E27FC236}">
                  <a16:creationId xmlns:a16="http://schemas.microsoft.com/office/drawing/2014/main" id="{7368D2A4-D7B2-42DE-AB68-7E82D3EDE035}"/>
                </a:ext>
              </a:extLst>
            </p:cNvPr>
            <p:cNvSpPr txBox="1"/>
            <p:nvPr/>
          </p:nvSpPr>
          <p:spPr>
            <a:xfrm>
              <a:off x="5719903" y="13391141"/>
              <a:ext cx="639462" cy="369332"/>
            </a:xfrm>
            <a:prstGeom prst="rect">
              <a:avLst/>
            </a:prstGeom>
            <a:noFill/>
          </p:spPr>
          <p:txBody>
            <a:bodyPr wrap="square">
              <a:spAutoFit/>
            </a:bodyPr>
            <a:lstStyle/>
            <a:p>
              <a:endParaRPr lang="en-US" dirty="0">
                <a:cs typeface="Adobe Arabic" panose="02040503050201020203" pitchFamily="18" charset="-78"/>
              </a:endParaRPr>
            </a:p>
          </p:txBody>
        </p:sp>
      </p:grpSp>
      <p:sp>
        <p:nvSpPr>
          <p:cNvPr id="112" name="TextBox 111">
            <a:extLst>
              <a:ext uri="{FF2B5EF4-FFF2-40B4-BE49-F238E27FC236}">
                <a16:creationId xmlns:a16="http://schemas.microsoft.com/office/drawing/2014/main" id="{EC415B2B-AE10-4F65-9920-A85B16E147AA}"/>
              </a:ext>
            </a:extLst>
          </p:cNvPr>
          <p:cNvSpPr txBox="1"/>
          <p:nvPr/>
        </p:nvSpPr>
        <p:spPr>
          <a:xfrm>
            <a:off x="4609836" y="533418"/>
            <a:ext cx="26762171" cy="3293209"/>
          </a:xfrm>
          <a:prstGeom prst="rect">
            <a:avLst/>
          </a:prstGeom>
          <a:noFill/>
        </p:spPr>
        <p:txBody>
          <a:bodyPr wrap="square">
            <a:spAutoFit/>
          </a:bodyPr>
          <a:lstStyle/>
          <a:p>
            <a:pPr algn="ctr"/>
            <a:r>
              <a:rPr lang="en-US" sz="7200" b="1" dirty="0">
                <a:solidFill>
                  <a:srgbClr val="183562"/>
                </a:solidFill>
                <a:cs typeface="Adobe Arabic" panose="02040503050201020203" pitchFamily="18" charset="-78"/>
              </a:rPr>
              <a:t>Neuromuscular Classification of Distal Upper Extremity Function for Improved Human-Robot Interaction During Astronaut EVAs</a:t>
            </a:r>
          </a:p>
          <a:p>
            <a:pPr algn="ctr"/>
            <a:r>
              <a:rPr lang="en-US" sz="2800" dirty="0">
                <a:solidFill>
                  <a:srgbClr val="183562"/>
                </a:solidFill>
                <a:cs typeface="Adobe Arabic" panose="02040503050201020203" pitchFamily="18" charset="-78"/>
              </a:rPr>
              <a:t>Avinash Baskaran and Chad G. Rose </a:t>
            </a:r>
          </a:p>
          <a:p>
            <a:pPr algn="ctr"/>
            <a:r>
              <a:rPr lang="en-US" sz="2800" i="1" dirty="0">
                <a:solidFill>
                  <a:srgbClr val="183562"/>
                </a:solidFill>
                <a:cs typeface="Adobe Arabic" panose="02040503050201020203" pitchFamily="18" charset="-78"/>
              </a:rPr>
              <a:t>Department of Mechanical Engineering, Auburn University</a:t>
            </a:r>
          </a:p>
        </p:txBody>
      </p:sp>
      <p:sp>
        <p:nvSpPr>
          <p:cNvPr id="115" name="TextBox 114">
            <a:extLst>
              <a:ext uri="{FF2B5EF4-FFF2-40B4-BE49-F238E27FC236}">
                <a16:creationId xmlns:a16="http://schemas.microsoft.com/office/drawing/2014/main" id="{6BE3BAAF-35D0-4F88-915E-699591BB2737}"/>
              </a:ext>
            </a:extLst>
          </p:cNvPr>
          <p:cNvSpPr txBox="1"/>
          <p:nvPr/>
        </p:nvSpPr>
        <p:spPr>
          <a:xfrm>
            <a:off x="6330793" y="13924039"/>
            <a:ext cx="3260182" cy="646331"/>
          </a:xfrm>
          <a:prstGeom prst="rect">
            <a:avLst/>
          </a:prstGeom>
          <a:noFill/>
        </p:spPr>
        <p:txBody>
          <a:bodyPr wrap="square">
            <a:spAutoFit/>
          </a:bodyPr>
          <a:lstStyle/>
          <a:p>
            <a:pPr algn="ctr"/>
            <a:r>
              <a:rPr lang="en-US" i="1" dirty="0">
                <a:solidFill>
                  <a:schemeClr val="accent5">
                    <a:lumMod val="50000"/>
                  </a:schemeClr>
                </a:solidFill>
                <a:ea typeface="Ebrima" panose="02000000000000000000" pitchFamily="2" charset="0"/>
                <a:cs typeface="Adobe Arabic" panose="02040503050201020203" pitchFamily="18" charset="-78"/>
              </a:rPr>
              <a:t>Fig 2. Common injuries resulting from EVA, reprod. from [14]</a:t>
            </a:r>
          </a:p>
        </p:txBody>
      </p:sp>
      <p:sp>
        <p:nvSpPr>
          <p:cNvPr id="117" name="TextBox 116">
            <a:extLst>
              <a:ext uri="{FF2B5EF4-FFF2-40B4-BE49-F238E27FC236}">
                <a16:creationId xmlns:a16="http://schemas.microsoft.com/office/drawing/2014/main" id="{86485094-598F-47B4-8538-C0D796C28590}"/>
              </a:ext>
            </a:extLst>
          </p:cNvPr>
          <p:cNvSpPr txBox="1"/>
          <p:nvPr/>
        </p:nvSpPr>
        <p:spPr>
          <a:xfrm>
            <a:off x="10038732" y="13944807"/>
            <a:ext cx="3889829" cy="646331"/>
          </a:xfrm>
          <a:prstGeom prst="rect">
            <a:avLst/>
          </a:prstGeom>
          <a:noFill/>
        </p:spPr>
        <p:txBody>
          <a:bodyPr wrap="square">
            <a:spAutoFit/>
          </a:bodyPr>
          <a:lstStyle/>
          <a:p>
            <a:pPr algn="ctr"/>
            <a:r>
              <a:rPr lang="en-US" i="1" dirty="0">
                <a:solidFill>
                  <a:schemeClr val="accent5">
                    <a:lumMod val="50000"/>
                  </a:schemeClr>
                </a:solidFill>
                <a:ea typeface="Ebrima" panose="02000000000000000000" pitchFamily="2" charset="0"/>
                <a:cs typeface="Adobe Arabic" panose="02040503050201020203" pitchFamily="18" charset="-78"/>
              </a:rPr>
              <a:t>Fig 3. SPAR robotic glove for assistance during hand grasps, reprod. from [13]</a:t>
            </a:r>
            <a:endParaRPr lang="en-US" dirty="0">
              <a:cs typeface="Adobe Arabic" panose="02040503050201020203" pitchFamily="18" charset="-78"/>
            </a:endParaRPr>
          </a:p>
        </p:txBody>
      </p:sp>
      <p:sp>
        <p:nvSpPr>
          <p:cNvPr id="119" name="TextBox 118">
            <a:extLst>
              <a:ext uri="{FF2B5EF4-FFF2-40B4-BE49-F238E27FC236}">
                <a16:creationId xmlns:a16="http://schemas.microsoft.com/office/drawing/2014/main" id="{9747755A-E00F-4CBC-B2F6-89278D5E0A74}"/>
              </a:ext>
            </a:extLst>
          </p:cNvPr>
          <p:cNvSpPr txBox="1"/>
          <p:nvPr/>
        </p:nvSpPr>
        <p:spPr>
          <a:xfrm>
            <a:off x="5304951" y="21334658"/>
            <a:ext cx="4773928" cy="369332"/>
          </a:xfrm>
          <a:prstGeom prst="rect">
            <a:avLst/>
          </a:prstGeom>
          <a:noFill/>
        </p:spPr>
        <p:txBody>
          <a:bodyPr wrap="square">
            <a:spAutoFit/>
          </a:bodyPr>
          <a:lstStyle/>
          <a:p>
            <a:pPr algn="ctr"/>
            <a:r>
              <a:rPr lang="en-US" i="1" dirty="0">
                <a:solidFill>
                  <a:schemeClr val="accent5">
                    <a:lumMod val="50000"/>
                  </a:schemeClr>
                </a:solidFill>
                <a:ea typeface="Ebrima" panose="02000000000000000000" pitchFamily="2" charset="0"/>
                <a:cs typeface="Adobe Arabic" panose="02040503050201020203" pitchFamily="18" charset="-78"/>
              </a:rPr>
              <a:t>Fig 4. Architecture of proposed research</a:t>
            </a:r>
          </a:p>
        </p:txBody>
      </p:sp>
      <p:grpSp>
        <p:nvGrpSpPr>
          <p:cNvPr id="25" name="Group 24">
            <a:extLst>
              <a:ext uri="{FF2B5EF4-FFF2-40B4-BE49-F238E27FC236}">
                <a16:creationId xmlns:a16="http://schemas.microsoft.com/office/drawing/2014/main" id="{93ECF75F-8CDA-4852-8C4D-F9DEF74D037E}"/>
              </a:ext>
            </a:extLst>
          </p:cNvPr>
          <p:cNvGrpSpPr/>
          <p:nvPr/>
        </p:nvGrpSpPr>
        <p:grpSpPr>
          <a:xfrm>
            <a:off x="16012128" y="8272648"/>
            <a:ext cx="6387276" cy="3332172"/>
            <a:chOff x="16863807" y="7168043"/>
            <a:chExt cx="8845146" cy="4614415"/>
          </a:xfrm>
        </p:grpSpPr>
        <p:grpSp>
          <p:nvGrpSpPr>
            <p:cNvPr id="24" name="Group 23">
              <a:extLst>
                <a:ext uri="{FF2B5EF4-FFF2-40B4-BE49-F238E27FC236}">
                  <a16:creationId xmlns:a16="http://schemas.microsoft.com/office/drawing/2014/main" id="{960D4533-DA39-4481-91CD-B294A262C1BC}"/>
                </a:ext>
              </a:extLst>
            </p:cNvPr>
            <p:cNvGrpSpPr/>
            <p:nvPr/>
          </p:nvGrpSpPr>
          <p:grpSpPr>
            <a:xfrm>
              <a:off x="16863807" y="7168043"/>
              <a:ext cx="8845146" cy="4271716"/>
              <a:chOff x="16863807" y="7168043"/>
              <a:chExt cx="8845146" cy="4271716"/>
            </a:xfrm>
          </p:grpSpPr>
          <p:pic>
            <p:nvPicPr>
              <p:cNvPr id="1062" name="Picture 38" descr="Trigno™ Research+ - Delsys">
                <a:extLst>
                  <a:ext uri="{FF2B5EF4-FFF2-40B4-BE49-F238E27FC236}">
                    <a16:creationId xmlns:a16="http://schemas.microsoft.com/office/drawing/2014/main" id="{95B727CB-E0F6-4A1B-A535-0C1F7A9CBA99}"/>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1077" r="12748"/>
              <a:stretch/>
            </p:blipFill>
            <p:spPr bwMode="auto">
              <a:xfrm rot="2124001">
                <a:off x="23665275" y="8494298"/>
                <a:ext cx="1569470" cy="1239380"/>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E6922B13-EB11-4D3E-939B-E0A74FF1DC3E}"/>
                  </a:ext>
                </a:extLst>
              </p:cNvPr>
              <p:cNvGrpSpPr/>
              <p:nvPr/>
            </p:nvGrpSpPr>
            <p:grpSpPr>
              <a:xfrm>
                <a:off x="16863807" y="7168043"/>
                <a:ext cx="8845146" cy="4271716"/>
                <a:chOff x="16550798" y="8903252"/>
                <a:chExt cx="7187605" cy="3532967"/>
              </a:xfrm>
            </p:grpSpPr>
            <p:grpSp>
              <p:nvGrpSpPr>
                <p:cNvPr id="276" name="Group 275">
                  <a:extLst>
                    <a:ext uri="{FF2B5EF4-FFF2-40B4-BE49-F238E27FC236}">
                      <a16:creationId xmlns:a16="http://schemas.microsoft.com/office/drawing/2014/main" id="{973CF1CE-05A0-4655-B68F-24EB71AE9540}"/>
                    </a:ext>
                  </a:extLst>
                </p:cNvPr>
                <p:cNvGrpSpPr/>
                <p:nvPr/>
              </p:nvGrpSpPr>
              <p:grpSpPr>
                <a:xfrm>
                  <a:off x="16550798" y="8903252"/>
                  <a:ext cx="4579429" cy="3532967"/>
                  <a:chOff x="1878880" y="18859452"/>
                  <a:chExt cx="5086771" cy="3924374"/>
                </a:xfrm>
              </p:grpSpPr>
              <p:pic>
                <p:nvPicPr>
                  <p:cNvPr id="277" name="Picture 22" descr="Image preview">
                    <a:extLst>
                      <a:ext uri="{FF2B5EF4-FFF2-40B4-BE49-F238E27FC236}">
                        <a16:creationId xmlns:a16="http://schemas.microsoft.com/office/drawing/2014/main" id="{1BDFB06F-0A2E-4F31-8612-0724C54672EB}"/>
                      </a:ext>
                    </a:extLst>
                  </p:cNvPr>
                  <p:cNvPicPr>
                    <a:picLocks noChangeAspect="1" noChangeArrowheads="1"/>
                  </p:cNvPicPr>
                  <p:nvPr/>
                </p:nvPicPr>
                <p:blipFill rotWithShape="1">
                  <a:blip r:embed="rId27">
                    <a:extLst>
                      <a:ext uri="{BEBA8EAE-BF5A-486C-A8C5-ECC9F3942E4B}">
                        <a14:imgProps xmlns:a14="http://schemas.microsoft.com/office/drawing/2010/main">
                          <a14:imgLayer r:embed="rId28">
                            <a14:imgEffect>
                              <a14:backgroundRemoval t="10000" b="94531" l="4167" r="90000">
                                <a14:foregroundMark x1="39479" y1="79531" x2="39479" y2="79531"/>
                                <a14:foregroundMark x1="38854" y1="81328" x2="38750" y2="82266"/>
                                <a14:foregroundMark x1="16875" y1="62734" x2="14167" y2="64531"/>
                                <a14:foregroundMark x1="14583" y1="62266" x2="12500" y2="62969"/>
                                <a14:foregroundMark x1="8542" y1="67500" x2="8542" y2="67500"/>
                                <a14:foregroundMark x1="47604" y1="62500" x2="47604" y2="62500"/>
                                <a14:foregroundMark x1="49688" y1="60234" x2="49688" y2="60234"/>
                                <a14:foregroundMark x1="50000" y1="55156" x2="50000" y2="55156"/>
                                <a14:foregroundMark x1="50313" y1="58438" x2="48854" y2="60391"/>
                                <a14:foregroundMark x1="14479" y1="61641" x2="11354" y2="65156"/>
                                <a14:foregroundMark x1="11354" y1="65156" x2="9375" y2="65859"/>
                                <a14:foregroundMark x1="8125" y1="67266" x2="8125" y2="67266"/>
                                <a14:foregroundMark x1="7500" y1="83359" x2="6146" y2="85859"/>
                                <a14:foregroundMark x1="4167" y1="89375" x2="4167" y2="89375"/>
                                <a14:foregroundMark x1="16667" y1="94531" x2="16667" y2="94531"/>
                                <a14:backgroundMark x1="76042" y1="21719" x2="74167" y2="17969"/>
                                <a14:backgroundMark x1="49583" y1="14375" x2="52083" y2="13281"/>
                                <a14:backgroundMark x1="27708" y1="53906" x2="27708" y2="53906"/>
                                <a14:backgroundMark x1="48542" y1="66719" x2="48542" y2="66719"/>
                                <a14:backgroundMark x1="48333" y1="67969" x2="47292" y2="71094"/>
                                <a14:backgroundMark x1="21250" y1="54141" x2="16667" y2="57969"/>
                                <a14:backgroundMark x1="9792" y1="60703" x2="6146" y2="64297"/>
                                <a14:backgroundMark x1="13333" y1="60469" x2="10625" y2="62266"/>
                                <a14:backgroundMark x1="8854" y1="70625" x2="8854" y2="70625"/>
                                <a14:backgroundMark x1="10000" y1="70391" x2="10000" y2="70391"/>
                              </a14:backgroundRemoval>
                            </a14:imgEffect>
                          </a14:imgLayer>
                        </a14:imgProps>
                      </a:ext>
                      <a:ext uri="{28A0092B-C50C-407E-A947-70E740481C1C}">
                        <a14:useLocalDpi xmlns:a14="http://schemas.microsoft.com/office/drawing/2010/main" val="0"/>
                      </a:ext>
                    </a:extLst>
                  </a:blip>
                  <a:srcRect t="12639" r="31586" b="12326"/>
                  <a:stretch/>
                </p:blipFill>
                <p:spPr bwMode="auto">
                  <a:xfrm rot="12487701" flipH="1" flipV="1">
                    <a:off x="1878880" y="18859452"/>
                    <a:ext cx="2641672" cy="3863029"/>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36" descr="Image preview">
                    <a:extLst>
                      <a:ext uri="{FF2B5EF4-FFF2-40B4-BE49-F238E27FC236}">
                        <a16:creationId xmlns:a16="http://schemas.microsoft.com/office/drawing/2014/main" id="{9A4723CE-C942-4478-B0BE-5EDC28502550}"/>
                      </a:ext>
                    </a:extLst>
                  </p:cNvPr>
                  <p:cNvPicPr>
                    <a:picLocks noChangeAspect="1" noChangeArrowheads="1"/>
                  </p:cNvPicPr>
                  <p:nvPr/>
                </p:nvPicPr>
                <p:blipFill rotWithShape="1">
                  <a:blip r:embed="rId29">
                    <a:extLst>
                      <a:ext uri="{BEBA8EAE-BF5A-486C-A8C5-ECC9F3942E4B}">
                        <a14:imgProps xmlns:a14="http://schemas.microsoft.com/office/drawing/2010/main">
                          <a14:imgLayer r:embed="rId30">
                            <a14:imgEffect>
                              <a14:backgroundRemoval t="9141" b="90000" l="10000" r="90000">
                                <a14:foregroundMark x1="67292" y1="9141" x2="67292" y2="9141"/>
                                <a14:foregroundMark x1="60833" y1="38125" x2="60833" y2="38594"/>
                                <a14:foregroundMark x1="63021" y1="38203" x2="61250" y2="46328"/>
                                <a14:foregroundMark x1="65208" y1="39063" x2="65521" y2="37500"/>
                                <a14:foregroundMark x1="61458" y1="61797" x2="59688" y2="66406"/>
                                <a14:foregroundMark x1="57188" y1="68828" x2="57188" y2="68828"/>
                                <a14:foregroundMark x1="59062" y1="69141" x2="59375" y2="68359"/>
                                <a14:foregroundMark x1="29688" y1="48906" x2="25417" y2="51797"/>
                                <a14:foregroundMark x1="25417" y1="51797" x2="25417" y2="51797"/>
                                <a14:foregroundMark x1="28542" y1="48828" x2="26458" y2="49609"/>
                                <a14:foregroundMark x1="28542" y1="48203" x2="25521" y2="50703"/>
                                <a14:foregroundMark x1="29167" y1="47266" x2="26354" y2="50625"/>
                                <a14:foregroundMark x1="29479" y1="46641" x2="23854" y2="51172"/>
                                <a14:foregroundMark x1="29375" y1="47891" x2="31250" y2="48438"/>
                                <a14:backgroundMark x1="73958" y1="55391" x2="73021" y2="60234"/>
                                <a14:backgroundMark x1="62083" y1="57656" x2="63125" y2="58125"/>
                                <a14:backgroundMark x1="55417" y1="72656" x2="53958" y2="75859"/>
                                <a14:backgroundMark x1="64583" y1="48203" x2="65208" y2="47344"/>
                                <a14:backgroundMark x1="64896" y1="50000" x2="64583" y2="51328"/>
                                <a14:backgroundMark x1="36875" y1="35234" x2="31250" y2="35625"/>
                                <a14:backgroundMark x1="31250" y1="35625" x2="22083" y2="32734"/>
                                <a14:backgroundMark x1="62500" y1="52109" x2="62500" y2="52109"/>
                                <a14:backgroundMark x1="62500" y1="51641" x2="62500" y2="51641"/>
                                <a14:backgroundMark x1="62396" y1="51797" x2="62396" y2="51797"/>
                              </a14:backgroundRemoval>
                            </a14:imgEffect>
                          </a14:imgLayer>
                        </a14:imgProps>
                      </a:ext>
                      <a:ext uri="{28A0092B-C50C-407E-A947-70E740481C1C}">
                        <a14:useLocalDpi xmlns:a14="http://schemas.microsoft.com/office/drawing/2010/main" val="0"/>
                      </a:ext>
                    </a:extLst>
                  </a:blip>
                  <a:srcRect l="15751" t="5276" r="14952" b="24651"/>
                  <a:stretch/>
                </p:blipFill>
                <p:spPr bwMode="auto">
                  <a:xfrm rot="1204729">
                    <a:off x="4354454" y="19263288"/>
                    <a:ext cx="2611197" cy="3520538"/>
                  </a:xfrm>
                  <a:prstGeom prst="rect">
                    <a:avLst/>
                  </a:prstGeom>
                  <a:noFill/>
                  <a:extLst>
                    <a:ext uri="{909E8E84-426E-40DD-AFC4-6F175D3DCCD1}">
                      <a14:hiddenFill xmlns:a14="http://schemas.microsoft.com/office/drawing/2010/main">
                        <a:solidFill>
                          <a:srgbClr val="FFFFFF"/>
                        </a:solidFill>
                      </a14:hiddenFill>
                    </a:ext>
                  </a:extLst>
                </p:spPr>
              </p:pic>
            </p:grpSp>
            <p:sp>
              <p:nvSpPr>
                <p:cNvPr id="279" name="Rectangle 278">
                  <a:extLst>
                    <a:ext uri="{FF2B5EF4-FFF2-40B4-BE49-F238E27FC236}">
                      <a16:creationId xmlns:a16="http://schemas.microsoft.com/office/drawing/2014/main" id="{6666F6EF-42FC-416F-861E-CAAF73969DB9}"/>
                    </a:ext>
                  </a:extLst>
                </p:cNvPr>
                <p:cNvSpPr/>
                <p:nvPr/>
              </p:nvSpPr>
              <p:spPr>
                <a:xfrm>
                  <a:off x="21740018" y="11212872"/>
                  <a:ext cx="1998385" cy="470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83562"/>
                      </a:solidFill>
                      <a:ea typeface="Ebrima" panose="02000000000000000000" pitchFamily="2" charset="0"/>
                      <a:cs typeface="Adobe Arabic" panose="02040503050201020203" pitchFamily="18" charset="-78"/>
                    </a:rPr>
                    <a:t>Surface electrodes</a:t>
                  </a:r>
                </a:p>
              </p:txBody>
            </p:sp>
            <p:cxnSp>
              <p:nvCxnSpPr>
                <p:cNvPr id="280" name="Straight Arrow Connector 279">
                  <a:extLst>
                    <a:ext uri="{FF2B5EF4-FFF2-40B4-BE49-F238E27FC236}">
                      <a16:creationId xmlns:a16="http://schemas.microsoft.com/office/drawing/2014/main" id="{13547DA0-96AA-4D30-AC9B-7238C2C0ED66}"/>
                    </a:ext>
                  </a:extLst>
                </p:cNvPr>
                <p:cNvCxnSpPr>
                  <a:cxnSpLocks/>
                  <a:stCxn id="279" idx="1"/>
                </p:cNvCxnSpPr>
                <p:nvPr/>
              </p:nvCxnSpPr>
              <p:spPr>
                <a:xfrm flipH="1" flipV="1">
                  <a:off x="20403307" y="11100020"/>
                  <a:ext cx="1336712" cy="3481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D84FA51A-07FF-48B0-BFAD-5C9F4566EE39}"/>
                    </a:ext>
                  </a:extLst>
                </p:cNvPr>
                <p:cNvCxnSpPr>
                  <a:cxnSpLocks/>
                  <a:stCxn id="279" idx="1"/>
                </p:cNvCxnSpPr>
                <p:nvPr/>
              </p:nvCxnSpPr>
              <p:spPr>
                <a:xfrm flipH="1">
                  <a:off x="20013982" y="11448190"/>
                  <a:ext cx="1726035" cy="5626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3A836F5C-6D2C-4587-A387-062313D837CA}"/>
                    </a:ext>
                  </a:extLst>
                </p:cNvPr>
                <p:cNvCxnSpPr>
                  <a:cxnSpLocks/>
                  <a:stCxn id="279" idx="1"/>
                </p:cNvCxnSpPr>
                <p:nvPr/>
              </p:nvCxnSpPr>
              <p:spPr>
                <a:xfrm flipH="1" flipV="1">
                  <a:off x="19078194" y="11100021"/>
                  <a:ext cx="2661824" cy="34816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20" name="TextBox 119">
              <a:extLst>
                <a:ext uri="{FF2B5EF4-FFF2-40B4-BE49-F238E27FC236}">
                  <a16:creationId xmlns:a16="http://schemas.microsoft.com/office/drawing/2014/main" id="{B3608EB4-30DF-4133-A6DB-AF4AB46DBAF1}"/>
                </a:ext>
              </a:extLst>
            </p:cNvPr>
            <p:cNvSpPr txBox="1"/>
            <p:nvPr/>
          </p:nvSpPr>
          <p:spPr>
            <a:xfrm>
              <a:off x="17550711" y="11360308"/>
              <a:ext cx="4773927" cy="422150"/>
            </a:xfrm>
            <a:prstGeom prst="rect">
              <a:avLst/>
            </a:prstGeom>
            <a:noFill/>
          </p:spPr>
          <p:txBody>
            <a:bodyPr wrap="square">
              <a:spAutoFit/>
            </a:bodyPr>
            <a:lstStyle/>
            <a:p>
              <a:pPr algn="ctr"/>
              <a:r>
                <a:rPr lang="en-US" i="1" dirty="0">
                  <a:solidFill>
                    <a:schemeClr val="accent5">
                      <a:lumMod val="50000"/>
                    </a:schemeClr>
                  </a:solidFill>
                  <a:ea typeface="Ebrima" panose="02000000000000000000" pitchFamily="2" charset="0"/>
                  <a:cs typeface="Adobe Arabic" panose="02040503050201020203" pitchFamily="18" charset="-78"/>
                </a:rPr>
                <a:t>Fig 5. Participant sensor placement</a:t>
              </a:r>
            </a:p>
          </p:txBody>
        </p:sp>
      </p:grpSp>
      <p:grpSp>
        <p:nvGrpSpPr>
          <p:cNvPr id="26" name="Group 25">
            <a:extLst>
              <a:ext uri="{FF2B5EF4-FFF2-40B4-BE49-F238E27FC236}">
                <a16:creationId xmlns:a16="http://schemas.microsoft.com/office/drawing/2014/main" id="{4DA5371E-29E5-4A79-BD96-5FC20854A5FD}"/>
              </a:ext>
            </a:extLst>
          </p:cNvPr>
          <p:cNvGrpSpPr/>
          <p:nvPr/>
        </p:nvGrpSpPr>
        <p:grpSpPr>
          <a:xfrm>
            <a:off x="15462645" y="11597382"/>
            <a:ext cx="9033323" cy="3321170"/>
            <a:chOff x="15336328" y="11281551"/>
            <a:chExt cx="7915280" cy="2910113"/>
          </a:xfrm>
        </p:grpSpPr>
        <p:grpSp>
          <p:nvGrpSpPr>
            <p:cNvPr id="266" name="Group 265">
              <a:extLst>
                <a:ext uri="{FF2B5EF4-FFF2-40B4-BE49-F238E27FC236}">
                  <a16:creationId xmlns:a16="http://schemas.microsoft.com/office/drawing/2014/main" id="{7A041F1B-EA83-4F2E-8EB7-29A93C091DE3}"/>
                </a:ext>
              </a:extLst>
            </p:cNvPr>
            <p:cNvGrpSpPr/>
            <p:nvPr/>
          </p:nvGrpSpPr>
          <p:grpSpPr>
            <a:xfrm>
              <a:off x="15336328" y="11281551"/>
              <a:ext cx="7915280" cy="2392376"/>
              <a:chOff x="7932725" y="18100600"/>
              <a:chExt cx="6922741" cy="2129605"/>
            </a:xfrm>
          </p:grpSpPr>
          <p:grpSp>
            <p:nvGrpSpPr>
              <p:cNvPr id="267" name="Group 266">
                <a:extLst>
                  <a:ext uri="{FF2B5EF4-FFF2-40B4-BE49-F238E27FC236}">
                    <a16:creationId xmlns:a16="http://schemas.microsoft.com/office/drawing/2014/main" id="{96B82D78-6799-4917-A974-F71D6A5F4182}"/>
                  </a:ext>
                </a:extLst>
              </p:cNvPr>
              <p:cNvGrpSpPr/>
              <p:nvPr/>
            </p:nvGrpSpPr>
            <p:grpSpPr>
              <a:xfrm>
                <a:off x="8159929" y="18100600"/>
                <a:ext cx="6695537" cy="1785078"/>
                <a:chOff x="8263466" y="8676179"/>
                <a:chExt cx="12666270" cy="3376920"/>
              </a:xfrm>
            </p:grpSpPr>
            <p:pic>
              <p:nvPicPr>
                <p:cNvPr id="272" name="Picture 24" descr="Image preview">
                  <a:extLst>
                    <a:ext uri="{FF2B5EF4-FFF2-40B4-BE49-F238E27FC236}">
                      <a16:creationId xmlns:a16="http://schemas.microsoft.com/office/drawing/2014/main" id="{B19ACE1D-4078-4C4A-BD55-4119FB38D26E}"/>
                    </a:ext>
                  </a:extLst>
                </p:cNvPr>
                <p:cNvPicPr>
                  <a:picLocks noChangeAspect="1" noChangeArrowheads="1"/>
                </p:cNvPicPr>
                <p:nvPr/>
              </p:nvPicPr>
              <p:blipFill rotWithShape="1">
                <a:blip r:embed="rId31">
                  <a:extLst>
                    <a:ext uri="{BEBA8EAE-BF5A-486C-A8C5-ECC9F3942E4B}">
                      <a14:imgProps xmlns:a14="http://schemas.microsoft.com/office/drawing/2010/main">
                        <a14:imgLayer r:embed="rId32">
                          <a14:imgEffect>
                            <a14:backgroundRemoval t="33438" b="61563" l="26979" r="62500">
                              <a14:foregroundMark x1="52812" y1="33984" x2="52812" y2="33984"/>
                              <a14:foregroundMark x1="30625" y1="54844" x2="30729" y2="55547"/>
                              <a14:foregroundMark x1="47292" y1="56406" x2="42292" y2="59062"/>
                              <a14:foregroundMark x1="36771" y1="61563" x2="32188" y2="61328"/>
                              <a14:foregroundMark x1="30729" y1="58438" x2="29792" y2="59531"/>
                              <a14:foregroundMark x1="28229" y1="57734" x2="27187" y2="59141"/>
                              <a14:foregroundMark x1="62604" y1="39297" x2="62604" y2="39297"/>
                              <a14:foregroundMark x1="28229" y1="60859" x2="28229" y2="61016"/>
                              <a14:foregroundMark x1="52812" y1="33438" x2="52812" y2="33438"/>
                              <a14:backgroundMark x1="51146" y1="48750" x2="51146" y2="48750"/>
                            </a14:backgroundRemoval>
                          </a14:imgEffect>
                        </a14:imgLayer>
                      </a14:imgProps>
                    </a:ext>
                    <a:ext uri="{28A0092B-C50C-407E-A947-70E740481C1C}">
                      <a14:useLocalDpi xmlns:a14="http://schemas.microsoft.com/office/drawing/2010/main" val="0"/>
                    </a:ext>
                  </a:extLst>
                </a:blip>
                <a:srcRect l="28254" t="31382" r="34028" b="38633"/>
                <a:stretch/>
              </p:blipFill>
              <p:spPr bwMode="auto">
                <a:xfrm>
                  <a:off x="18015510" y="8964084"/>
                  <a:ext cx="2914226" cy="3089015"/>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8" descr="Image preview">
                  <a:extLst>
                    <a:ext uri="{FF2B5EF4-FFF2-40B4-BE49-F238E27FC236}">
                      <a16:creationId xmlns:a16="http://schemas.microsoft.com/office/drawing/2014/main" id="{B973DA3F-83B8-49C6-8B69-BF286162052B}"/>
                    </a:ext>
                  </a:extLst>
                </p:cNvPr>
                <p:cNvPicPr>
                  <a:picLocks noChangeAspect="1" noChangeArrowheads="1"/>
                </p:cNvPicPr>
                <p:nvPr/>
              </p:nvPicPr>
              <p:blipFill rotWithShape="1">
                <a:blip r:embed="rId33">
                  <a:extLst>
                    <a:ext uri="{BEBA8EAE-BF5A-486C-A8C5-ECC9F3942E4B}">
                      <a14:imgProps xmlns:a14="http://schemas.microsoft.com/office/drawing/2010/main">
                        <a14:imgLayer r:embed="rId34">
                          <a14:imgEffect>
                            <a14:backgroundRemoval t="19688" b="47969" l="24896" r="64375">
                              <a14:foregroundMark x1="31458" y1="40781" x2="33750" y2="42656"/>
                              <a14:foregroundMark x1="53125" y1="38594" x2="49792" y2="42422"/>
                              <a14:foregroundMark x1="30208" y1="37891" x2="30208" y2="39141"/>
                              <a14:foregroundMark x1="34063" y1="44766" x2="39583" y2="45000"/>
                              <a14:foregroundMark x1="34792" y1="45156" x2="31042" y2="47344"/>
                              <a14:foregroundMark x1="42917" y1="46875" x2="39688" y2="47188"/>
                              <a14:foregroundMark x1="28229" y1="46719" x2="28750" y2="45938"/>
                              <a14:foregroundMark x1="27813" y1="46172" x2="27813" y2="46172"/>
                              <a14:foregroundMark x1="29375" y1="46484" x2="24896" y2="46719"/>
                              <a14:foregroundMark x1="39896" y1="46641" x2="38542" y2="47969"/>
                              <a14:foregroundMark x1="64375" y1="27500" x2="64375" y2="27500"/>
                              <a14:backgroundMark x1="53021" y1="34609" x2="53021" y2="34609"/>
                            </a14:backgroundRemoval>
                          </a14:imgEffect>
                        </a14:imgLayer>
                      </a14:imgProps>
                    </a:ext>
                    <a:ext uri="{28A0092B-C50C-407E-A947-70E740481C1C}">
                      <a14:useLocalDpi xmlns:a14="http://schemas.microsoft.com/office/drawing/2010/main" val="0"/>
                    </a:ext>
                  </a:extLst>
                </a:blip>
                <a:srcRect l="25197" t="16758" r="31640" b="53588"/>
                <a:stretch/>
              </p:blipFill>
              <p:spPr bwMode="auto">
                <a:xfrm>
                  <a:off x="14260522" y="9041148"/>
                  <a:ext cx="3287910" cy="3011949"/>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32" descr="Image preview">
                  <a:extLst>
                    <a:ext uri="{FF2B5EF4-FFF2-40B4-BE49-F238E27FC236}">
                      <a16:creationId xmlns:a16="http://schemas.microsoft.com/office/drawing/2014/main" id="{7086F2F6-5975-4602-B43E-6422B0A257C1}"/>
                    </a:ext>
                  </a:extLst>
                </p:cNvPr>
                <p:cNvPicPr>
                  <a:picLocks noChangeAspect="1" noChangeArrowheads="1"/>
                </p:cNvPicPr>
                <p:nvPr/>
              </p:nvPicPr>
              <p:blipFill rotWithShape="1">
                <a:blip r:embed="rId35">
                  <a:extLst>
                    <a:ext uri="{BEBA8EAE-BF5A-486C-A8C5-ECC9F3942E4B}">
                      <a14:imgProps xmlns:a14="http://schemas.microsoft.com/office/drawing/2010/main">
                        <a14:imgLayer r:embed="rId36">
                          <a14:imgEffect>
                            <a14:backgroundRemoval t="12500" b="41953" l="47604" r="75521">
                              <a14:foregroundMark x1="60208" y1="38438" x2="55417" y2="39453"/>
                              <a14:foregroundMark x1="57188" y1="39609" x2="54792" y2="39609"/>
                              <a14:foregroundMark x1="54271" y1="38984" x2="52292" y2="40547"/>
                              <a14:foregroundMark x1="50625" y1="41016" x2="50625" y2="41016"/>
                              <a14:foregroundMark x1="51042" y1="39922" x2="50313" y2="40313"/>
                              <a14:foregroundMark x1="49792" y1="40313" x2="49375" y2="41016"/>
                              <a14:foregroundMark x1="48125" y1="41563" x2="47604" y2="41953"/>
                            </a14:backgroundRemoval>
                          </a14:imgEffect>
                        </a14:imgLayer>
                      </a14:imgProps>
                    </a:ext>
                    <a:ext uri="{28A0092B-C50C-407E-A947-70E740481C1C}">
                      <a14:useLocalDpi xmlns:a14="http://schemas.microsoft.com/office/drawing/2010/main" val="0"/>
                    </a:ext>
                  </a:extLst>
                </a:blip>
                <a:srcRect l="47410" t="9513" r="21330" b="59000"/>
                <a:stretch/>
              </p:blipFill>
              <p:spPr bwMode="auto">
                <a:xfrm>
                  <a:off x="11564584" y="8676179"/>
                  <a:ext cx="2514436" cy="3376918"/>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34" descr="Image preview">
                  <a:extLst>
                    <a:ext uri="{FF2B5EF4-FFF2-40B4-BE49-F238E27FC236}">
                      <a16:creationId xmlns:a16="http://schemas.microsoft.com/office/drawing/2014/main" id="{E21D442A-BC0F-4E6A-B96E-4A278638F390}"/>
                    </a:ext>
                  </a:extLst>
                </p:cNvPr>
                <p:cNvPicPr>
                  <a:picLocks noChangeAspect="1" noChangeArrowheads="1"/>
                </p:cNvPicPr>
                <p:nvPr/>
              </p:nvPicPr>
              <p:blipFill rotWithShape="1">
                <a:blip r:embed="rId37">
                  <a:extLst>
                    <a:ext uri="{BEBA8EAE-BF5A-486C-A8C5-ECC9F3942E4B}">
                      <a14:imgProps xmlns:a14="http://schemas.microsoft.com/office/drawing/2010/main">
                        <a14:imgLayer r:embed="rId28">
                          <a14:imgEffect>
                            <a14:backgroundRemoval t="16797" b="44375" l="38750" r="68958">
                              <a14:foregroundMark x1="48542" y1="40000" x2="46667" y2="42188"/>
                              <a14:foregroundMark x1="51146" y1="40000" x2="50833" y2="42266"/>
                              <a14:foregroundMark x1="53021" y1="42891" x2="46667" y2="44141"/>
                              <a14:foregroundMark x1="45625" y1="43672" x2="42500" y2="44453"/>
                              <a14:foregroundMark x1="40521" y1="43750" x2="38750" y2="44219"/>
                              <a14:foregroundMark x1="56042" y1="16797" x2="56042" y2="16797"/>
                              <a14:foregroundMark x1="68958" y1="26094" x2="68958" y2="26094"/>
                              <a14:backgroundMark x1="41354" y1="24453" x2="41354" y2="24453"/>
                            </a14:backgroundRemoval>
                          </a14:imgEffect>
                        </a14:imgLayer>
                      </a14:imgProps>
                    </a:ext>
                    <a:ext uri="{28A0092B-C50C-407E-A947-70E740481C1C}">
                      <a14:useLocalDpi xmlns:a14="http://schemas.microsoft.com/office/drawing/2010/main" val="0"/>
                    </a:ext>
                  </a:extLst>
                </a:blip>
                <a:srcRect l="36793" t="14162" r="29322" b="55852"/>
                <a:stretch/>
              </p:blipFill>
              <p:spPr bwMode="auto">
                <a:xfrm>
                  <a:off x="8263466" y="8833353"/>
                  <a:ext cx="2707268" cy="3194187"/>
                </a:xfrm>
                <a:prstGeom prst="rect">
                  <a:avLst/>
                </a:prstGeom>
                <a:noFill/>
                <a:extLst>
                  <a:ext uri="{909E8E84-426E-40DD-AFC4-6F175D3DCCD1}">
                    <a14:hiddenFill xmlns:a14="http://schemas.microsoft.com/office/drawing/2010/main">
                      <a:solidFill>
                        <a:srgbClr val="FFFFFF"/>
                      </a:solidFill>
                    </a14:hiddenFill>
                  </a:ext>
                </a:extLst>
              </p:spPr>
            </p:pic>
          </p:grpSp>
          <p:sp>
            <p:nvSpPr>
              <p:cNvPr id="268" name="Rectangle 267">
                <a:extLst>
                  <a:ext uri="{FF2B5EF4-FFF2-40B4-BE49-F238E27FC236}">
                    <a16:creationId xmlns:a16="http://schemas.microsoft.com/office/drawing/2014/main" id="{CD18C3BD-CF16-44AA-A599-CA6DBA2B543F}"/>
                  </a:ext>
                </a:extLst>
              </p:cNvPr>
              <p:cNvSpPr/>
              <p:nvPr/>
            </p:nvSpPr>
            <p:spPr>
              <a:xfrm>
                <a:off x="7932725" y="19929227"/>
                <a:ext cx="1431093" cy="294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83562"/>
                    </a:solidFill>
                    <a:ea typeface="Ebrima" panose="02000000000000000000" pitchFamily="2" charset="0"/>
                    <a:cs typeface="Adobe Arabic" panose="02040503050201020203" pitchFamily="18" charset="-78"/>
                  </a:rPr>
                  <a:t>Power grasp</a:t>
                </a:r>
              </a:p>
            </p:txBody>
          </p:sp>
          <p:sp>
            <p:nvSpPr>
              <p:cNvPr id="269" name="Rectangle 268">
                <a:extLst>
                  <a:ext uri="{FF2B5EF4-FFF2-40B4-BE49-F238E27FC236}">
                    <a16:creationId xmlns:a16="http://schemas.microsoft.com/office/drawing/2014/main" id="{516109AA-5F0F-4C9A-8576-822FD601CEA0}"/>
                  </a:ext>
                </a:extLst>
              </p:cNvPr>
              <p:cNvSpPr/>
              <p:nvPr/>
            </p:nvSpPr>
            <p:spPr>
              <a:xfrm>
                <a:off x="9527168" y="19935656"/>
                <a:ext cx="1431093" cy="294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83562"/>
                    </a:solidFill>
                    <a:ea typeface="Ebrima" panose="02000000000000000000" pitchFamily="2" charset="0"/>
                    <a:cs typeface="Adobe Arabic" panose="02040503050201020203" pitchFamily="18" charset="-78"/>
                  </a:rPr>
                  <a:t>Lateral pinch</a:t>
                </a:r>
              </a:p>
            </p:txBody>
          </p:sp>
          <p:sp>
            <p:nvSpPr>
              <p:cNvPr id="270" name="Rectangle 269">
                <a:extLst>
                  <a:ext uri="{FF2B5EF4-FFF2-40B4-BE49-F238E27FC236}">
                    <a16:creationId xmlns:a16="http://schemas.microsoft.com/office/drawing/2014/main" id="{BF9D7CE6-BD2E-461F-AADA-A993EC613F2A}"/>
                  </a:ext>
                </a:extLst>
              </p:cNvPr>
              <p:cNvSpPr/>
              <p:nvPr/>
            </p:nvSpPr>
            <p:spPr>
              <a:xfrm>
                <a:off x="11051871" y="19935656"/>
                <a:ext cx="1738027" cy="294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83562"/>
                    </a:solidFill>
                    <a:ea typeface="Ebrima" panose="02000000000000000000" pitchFamily="2" charset="0"/>
                    <a:cs typeface="Adobe Arabic" panose="02040503050201020203" pitchFamily="18" charset="-78"/>
                  </a:rPr>
                  <a:t>Two finger pinch</a:t>
                </a:r>
              </a:p>
            </p:txBody>
          </p:sp>
          <p:sp>
            <p:nvSpPr>
              <p:cNvPr id="271" name="Rectangle 270">
                <a:extLst>
                  <a:ext uri="{FF2B5EF4-FFF2-40B4-BE49-F238E27FC236}">
                    <a16:creationId xmlns:a16="http://schemas.microsoft.com/office/drawing/2014/main" id="{C96004DC-E019-4E0E-B2A6-EA4E0F8683D0}"/>
                  </a:ext>
                </a:extLst>
              </p:cNvPr>
              <p:cNvSpPr/>
              <p:nvPr/>
            </p:nvSpPr>
            <p:spPr>
              <a:xfrm>
                <a:off x="12834755" y="19929227"/>
                <a:ext cx="2020711" cy="300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83562"/>
                    </a:solidFill>
                    <a:ea typeface="Ebrima" panose="02000000000000000000" pitchFamily="2" charset="0"/>
                    <a:cs typeface="Adobe Arabic" panose="02040503050201020203" pitchFamily="18" charset="-78"/>
                  </a:rPr>
                  <a:t>Three finger pinch</a:t>
                </a:r>
              </a:p>
            </p:txBody>
          </p:sp>
        </p:grpSp>
        <p:sp>
          <p:nvSpPr>
            <p:cNvPr id="129" name="TextBox 128">
              <a:extLst>
                <a:ext uri="{FF2B5EF4-FFF2-40B4-BE49-F238E27FC236}">
                  <a16:creationId xmlns:a16="http://schemas.microsoft.com/office/drawing/2014/main" id="{4BC1D41A-B458-431A-BCF7-EF9C8081C5E0}"/>
                </a:ext>
              </a:extLst>
            </p:cNvPr>
            <p:cNvSpPr txBox="1"/>
            <p:nvPr/>
          </p:nvSpPr>
          <p:spPr>
            <a:xfrm>
              <a:off x="16645885" y="13822332"/>
              <a:ext cx="4773928" cy="369332"/>
            </a:xfrm>
            <a:prstGeom prst="rect">
              <a:avLst/>
            </a:prstGeom>
            <a:noFill/>
          </p:spPr>
          <p:txBody>
            <a:bodyPr wrap="square">
              <a:spAutoFit/>
            </a:bodyPr>
            <a:lstStyle/>
            <a:p>
              <a:pPr algn="ctr"/>
              <a:r>
                <a:rPr lang="en-US" i="1" dirty="0">
                  <a:solidFill>
                    <a:schemeClr val="accent5">
                      <a:lumMod val="50000"/>
                    </a:schemeClr>
                  </a:solidFill>
                  <a:ea typeface="Ebrima" panose="02000000000000000000" pitchFamily="2" charset="0"/>
                  <a:cs typeface="Adobe Arabic" panose="02040503050201020203" pitchFamily="18" charset="-78"/>
                </a:rPr>
                <a:t>Fig 6. Common EVA hand grasps [4]</a:t>
              </a:r>
            </a:p>
          </p:txBody>
        </p:sp>
      </p:grpSp>
      <p:sp>
        <p:nvSpPr>
          <p:cNvPr id="142" name="TextBox 141">
            <a:extLst>
              <a:ext uri="{FF2B5EF4-FFF2-40B4-BE49-F238E27FC236}">
                <a16:creationId xmlns:a16="http://schemas.microsoft.com/office/drawing/2014/main" id="{F4466AFB-7EC5-487B-A368-FFB50A2CFCC8}"/>
              </a:ext>
            </a:extLst>
          </p:cNvPr>
          <p:cNvSpPr txBox="1"/>
          <p:nvPr/>
        </p:nvSpPr>
        <p:spPr>
          <a:xfrm>
            <a:off x="15031156" y="14563940"/>
            <a:ext cx="18288000" cy="369332"/>
          </a:xfrm>
          <a:prstGeom prst="rect">
            <a:avLst/>
          </a:prstGeom>
          <a:noFill/>
        </p:spPr>
        <p:txBody>
          <a:bodyPr wrap="square">
            <a:spAutoFit/>
          </a:bodyPr>
          <a:lstStyle/>
          <a:p>
            <a:endParaRPr lang="en-US" i="1" dirty="0">
              <a:solidFill>
                <a:srgbClr val="183562"/>
              </a:solidFill>
            </a:endParaRPr>
          </a:p>
        </p:txBody>
      </p:sp>
      <p:pic>
        <p:nvPicPr>
          <p:cNvPr id="38" name="Picture 10" descr="Delsys Trigno™ Wireless EMG System*">
            <a:extLst>
              <a:ext uri="{FF2B5EF4-FFF2-40B4-BE49-F238E27FC236}">
                <a16:creationId xmlns:a16="http://schemas.microsoft.com/office/drawing/2014/main" id="{E651A7E2-BD2D-49A6-BBBD-D3D9ED3243F1}"/>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3207452" y="8897892"/>
            <a:ext cx="4017805" cy="2258900"/>
          </a:xfrm>
          <a:prstGeom prst="rect">
            <a:avLst/>
          </a:prstGeom>
          <a:noFill/>
          <a:extLst>
            <a:ext uri="{909E8E84-426E-40DD-AFC4-6F175D3DCCD1}">
              <a14:hiddenFill xmlns:a14="http://schemas.microsoft.com/office/drawing/2010/main">
                <a:solidFill>
                  <a:srgbClr val="FFFFFF"/>
                </a:solidFill>
              </a14:hiddenFill>
            </a:ext>
          </a:extLst>
        </p:spPr>
      </p:pic>
      <p:sp>
        <p:nvSpPr>
          <p:cNvPr id="149" name="Rectangle 148">
            <a:extLst>
              <a:ext uri="{FF2B5EF4-FFF2-40B4-BE49-F238E27FC236}">
                <a16:creationId xmlns:a16="http://schemas.microsoft.com/office/drawing/2014/main" id="{7B570865-E747-47E5-A750-CCF15F02381B}"/>
              </a:ext>
            </a:extLst>
          </p:cNvPr>
          <p:cNvSpPr/>
          <p:nvPr/>
        </p:nvSpPr>
        <p:spPr>
          <a:xfrm>
            <a:off x="23875610" y="11162173"/>
            <a:ext cx="2912080" cy="346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83562"/>
                </a:solidFill>
                <a:ea typeface="Ebrima" panose="02000000000000000000" pitchFamily="2" charset="0"/>
                <a:cs typeface="Adobe Arabic" panose="02040503050201020203" pitchFamily="18" charset="-78"/>
              </a:rPr>
              <a:t>Wireless interface</a:t>
            </a:r>
          </a:p>
        </p:txBody>
      </p:sp>
      <p:grpSp>
        <p:nvGrpSpPr>
          <p:cNvPr id="42" name="Group 41">
            <a:extLst>
              <a:ext uri="{FF2B5EF4-FFF2-40B4-BE49-F238E27FC236}">
                <a16:creationId xmlns:a16="http://schemas.microsoft.com/office/drawing/2014/main" id="{CCF03D13-9746-4DE8-BE93-9173F31062DB}"/>
              </a:ext>
            </a:extLst>
          </p:cNvPr>
          <p:cNvGrpSpPr/>
          <p:nvPr/>
        </p:nvGrpSpPr>
        <p:grpSpPr>
          <a:xfrm>
            <a:off x="21275080" y="8992514"/>
            <a:ext cx="1744398" cy="1744398"/>
            <a:chOff x="-2933839" y="4302395"/>
            <a:chExt cx="1744398" cy="1744398"/>
          </a:xfrm>
        </p:grpSpPr>
        <p:sp>
          <p:nvSpPr>
            <p:cNvPr id="40" name="Arc 39">
              <a:extLst>
                <a:ext uri="{FF2B5EF4-FFF2-40B4-BE49-F238E27FC236}">
                  <a16:creationId xmlns:a16="http://schemas.microsoft.com/office/drawing/2014/main" id="{FB9CB185-763E-4938-93F0-616F8F8E637F}"/>
                </a:ext>
              </a:extLst>
            </p:cNvPr>
            <p:cNvSpPr/>
            <p:nvPr/>
          </p:nvSpPr>
          <p:spPr>
            <a:xfrm rot="2922061">
              <a:off x="-2641600" y="4679286"/>
              <a:ext cx="914400" cy="914400"/>
            </a:xfrm>
            <a:prstGeom prst="arc">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51" name="Arc 150">
              <a:extLst>
                <a:ext uri="{FF2B5EF4-FFF2-40B4-BE49-F238E27FC236}">
                  <a16:creationId xmlns:a16="http://schemas.microsoft.com/office/drawing/2014/main" id="{8FFAB7B2-E9DA-445B-9F35-C27E90F1D357}"/>
                </a:ext>
              </a:extLst>
            </p:cNvPr>
            <p:cNvSpPr/>
            <p:nvPr/>
          </p:nvSpPr>
          <p:spPr>
            <a:xfrm rot="2922061">
              <a:off x="-2849248" y="4444901"/>
              <a:ext cx="1368242" cy="1368242"/>
            </a:xfrm>
            <a:prstGeom prst="arc">
              <a:avLst>
                <a:gd name="adj1" fmla="val 16274424"/>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52" name="Arc 151">
              <a:extLst>
                <a:ext uri="{FF2B5EF4-FFF2-40B4-BE49-F238E27FC236}">
                  <a16:creationId xmlns:a16="http://schemas.microsoft.com/office/drawing/2014/main" id="{E0DF1BB8-89E7-4C0F-85BB-9D90619B9A65}"/>
                </a:ext>
              </a:extLst>
            </p:cNvPr>
            <p:cNvSpPr/>
            <p:nvPr/>
          </p:nvSpPr>
          <p:spPr>
            <a:xfrm rot="2922061">
              <a:off x="-2933839" y="4302395"/>
              <a:ext cx="1744398" cy="1744398"/>
            </a:xfrm>
            <a:prstGeom prst="arc">
              <a:avLst>
                <a:gd name="adj1" fmla="val 15357049"/>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33468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3FFE-8531-4374-B156-EC78409C12D2}"/>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4ED1B20A-35D0-4128-BCE1-26419CF49A0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7977" b="89744" l="1509" r="91595">
                        <a14:foregroundMark x1="18319" y1="55271" x2="17888" y2="52707"/>
                        <a14:foregroundMark x1="23276" y1="60399" x2="1509" y2="30769"/>
                        <a14:foregroundMark x1="1509" y1="30769" x2="1509" y2="29915"/>
                        <a14:foregroundMark x1="14440" y1="66097" x2="1940" y2="57550"/>
                        <a14:foregroundMark x1="8836" y1="67236" x2="18750" y2="78063"/>
                        <a14:foregroundMark x1="59110" y1="10640" x2="45690" y2="19088"/>
                        <a14:foregroundMark x1="45690" y1="19088" x2="44181" y2="22507"/>
                        <a14:foregroundMark x1="65733" y1="8262" x2="65263" y2="8262"/>
                        <a14:foregroundMark x1="91595" y1="51282" x2="91595" y2="51282"/>
                        <a14:foregroundMark x1="88147" y1="68091" x2="88147" y2="68091"/>
                        <a14:foregroundMark x1="86853" y1="67806" x2="87716" y2="71510"/>
                        <a14:foregroundMark x1="54526" y1="21368" x2="65302" y2="15100"/>
                        <a14:foregroundMark x1="65302" y1="15100" x2="56466" y2="8832"/>
                        <a14:foregroundMark x1="64224" y1="9117" x2="59052" y2="9972"/>
                        <a14:foregroundMark x1="62716" y1="9972" x2="59267" y2="10256"/>
                        <a14:foregroundMark x1="63362" y1="8832" x2="57543" y2="8832"/>
                        <a14:backgroundMark x1="58621" y1="24501" x2="72629" y2="17379"/>
                        <a14:backgroundMark x1="72629" y1="17379" x2="75647" y2="13105"/>
                        <a14:backgroundMark x1="84698" y1="39316" x2="78879" y2="40456"/>
                        <a14:backgroundMark x1="80819" y1="40456" x2="75216" y2="40456"/>
                        <a14:backgroundMark x1="52371" y1="79487" x2="51078" y2="79487"/>
                        <a14:backgroundMark x1="93966" y1="48433" x2="94181" y2="50712"/>
                        <a14:backgroundMark x1="94181" y1="50142" x2="93319" y2="49288"/>
                        <a14:backgroundMark x1="55630" y1="6553" x2="55388" y2="6553"/>
                        <a14:backgroundMark x1="64440" y1="6553" x2="62884" y2="6553"/>
                      </a14:backgroundRemoval>
                    </a14:imgEffect>
                  </a14:imgLayer>
                </a14:imgProps>
              </a:ext>
            </a:extLst>
          </a:blip>
          <a:stretch>
            <a:fillRect/>
          </a:stretch>
        </p:blipFill>
        <p:spPr>
          <a:xfrm>
            <a:off x="16077891" y="14333304"/>
            <a:ext cx="4420217" cy="3343742"/>
          </a:xfrm>
        </p:spPr>
      </p:pic>
      <p:grpSp>
        <p:nvGrpSpPr>
          <p:cNvPr id="8" name="Group 7">
            <a:extLst>
              <a:ext uri="{FF2B5EF4-FFF2-40B4-BE49-F238E27FC236}">
                <a16:creationId xmlns:a16="http://schemas.microsoft.com/office/drawing/2014/main" id="{15D527E8-1FDA-4C80-9C1B-40BF44418023}"/>
              </a:ext>
            </a:extLst>
          </p:cNvPr>
          <p:cNvGrpSpPr/>
          <p:nvPr/>
        </p:nvGrpSpPr>
        <p:grpSpPr>
          <a:xfrm>
            <a:off x="613917" y="8421757"/>
            <a:ext cx="34057535" cy="4660333"/>
            <a:chOff x="25361151" y="8679933"/>
            <a:chExt cx="8553881" cy="1321412"/>
          </a:xfrm>
        </p:grpSpPr>
        <p:grpSp>
          <p:nvGrpSpPr>
            <p:cNvPr id="9" name="Group 8">
              <a:extLst>
                <a:ext uri="{FF2B5EF4-FFF2-40B4-BE49-F238E27FC236}">
                  <a16:creationId xmlns:a16="http://schemas.microsoft.com/office/drawing/2014/main" id="{C6D001BF-118E-4075-B3F0-2C7D7D33F0B7}"/>
                </a:ext>
              </a:extLst>
            </p:cNvPr>
            <p:cNvGrpSpPr/>
            <p:nvPr/>
          </p:nvGrpSpPr>
          <p:grpSpPr>
            <a:xfrm>
              <a:off x="25361151" y="8680696"/>
              <a:ext cx="6214819" cy="1320649"/>
              <a:chOff x="25568662" y="8236196"/>
              <a:chExt cx="9853960" cy="2093966"/>
            </a:xfrm>
          </p:grpSpPr>
          <p:pic>
            <p:nvPicPr>
              <p:cNvPr id="11" name="Picture 10">
                <a:extLst>
                  <a:ext uri="{FF2B5EF4-FFF2-40B4-BE49-F238E27FC236}">
                    <a16:creationId xmlns:a16="http://schemas.microsoft.com/office/drawing/2014/main" id="{03392276-A8A4-4974-BE6B-E701D8306B82}"/>
                  </a:ext>
                </a:extLst>
              </p:cNvPr>
              <p:cNvPicPr>
                <a:picLocks noChangeAspect="1"/>
              </p:cNvPicPr>
              <p:nvPr/>
            </p:nvPicPr>
            <p:blipFill rotWithShape="1">
              <a:blip r:embed="rId4">
                <a:extLst>
                  <a:ext uri="{28A0092B-C50C-407E-A947-70E740481C1C}">
                    <a14:useLocalDpi xmlns:a14="http://schemas.microsoft.com/office/drawing/2010/main" val="0"/>
                  </a:ext>
                </a:extLst>
              </a:blip>
              <a:srcRect r="30378" b="54025"/>
              <a:stretch/>
            </p:blipFill>
            <p:spPr>
              <a:xfrm>
                <a:off x="25568662" y="8247769"/>
                <a:ext cx="4847947" cy="2082393"/>
              </a:xfrm>
              <a:prstGeom prst="rect">
                <a:avLst/>
              </a:prstGeom>
            </p:spPr>
          </p:pic>
          <p:pic>
            <p:nvPicPr>
              <p:cNvPr id="12" name="Picture 11">
                <a:extLst>
                  <a:ext uri="{FF2B5EF4-FFF2-40B4-BE49-F238E27FC236}">
                    <a16:creationId xmlns:a16="http://schemas.microsoft.com/office/drawing/2014/main" id="{A08CBBA2-8EAA-4FF5-8262-85F20407C7AD}"/>
                  </a:ext>
                </a:extLst>
              </p:cNvPr>
              <p:cNvPicPr>
                <a:picLocks noChangeAspect="1"/>
              </p:cNvPicPr>
              <p:nvPr/>
            </p:nvPicPr>
            <p:blipFill rotWithShape="1">
              <a:blip r:embed="rId4">
                <a:extLst>
                  <a:ext uri="{28A0092B-C50C-407E-A947-70E740481C1C}">
                    <a14:useLocalDpi xmlns:a14="http://schemas.microsoft.com/office/drawing/2010/main" val="0"/>
                  </a:ext>
                </a:extLst>
              </a:blip>
              <a:srcRect l="68243" t="-1" r="-1644" b="38981"/>
              <a:stretch/>
            </p:blipFill>
            <p:spPr>
              <a:xfrm>
                <a:off x="30155562" y="8244447"/>
                <a:ext cx="1749781" cy="2079298"/>
              </a:xfrm>
              <a:prstGeom prst="rect">
                <a:avLst/>
              </a:prstGeom>
            </p:spPr>
          </p:pic>
          <p:pic>
            <p:nvPicPr>
              <p:cNvPr id="13" name="Picture 12">
                <a:extLst>
                  <a:ext uri="{FF2B5EF4-FFF2-40B4-BE49-F238E27FC236}">
                    <a16:creationId xmlns:a16="http://schemas.microsoft.com/office/drawing/2014/main" id="{4B48E6FC-DCCB-4000-AD44-9548BEC44D48}"/>
                  </a:ext>
                </a:extLst>
              </p:cNvPr>
              <p:cNvPicPr>
                <a:picLocks noChangeAspect="1"/>
              </p:cNvPicPr>
              <p:nvPr/>
            </p:nvPicPr>
            <p:blipFill rotWithShape="1">
              <a:blip r:embed="rId4">
                <a:extLst>
                  <a:ext uri="{28A0092B-C50C-407E-A947-70E740481C1C}">
                    <a14:useLocalDpi xmlns:a14="http://schemas.microsoft.com/office/drawing/2010/main" val="0"/>
                  </a:ext>
                </a:extLst>
              </a:blip>
              <a:srcRect l="1" t="45974" r="40145" b="4577"/>
              <a:stretch/>
            </p:blipFill>
            <p:spPr>
              <a:xfrm>
                <a:off x="31540350" y="8236196"/>
                <a:ext cx="3882272" cy="2086338"/>
              </a:xfrm>
              <a:prstGeom prst="rect">
                <a:avLst/>
              </a:prstGeom>
            </p:spPr>
          </p:pic>
        </p:grpSp>
        <p:pic>
          <p:nvPicPr>
            <p:cNvPr id="10" name="Picture 9">
              <a:extLst>
                <a:ext uri="{FF2B5EF4-FFF2-40B4-BE49-F238E27FC236}">
                  <a16:creationId xmlns:a16="http://schemas.microsoft.com/office/drawing/2014/main" id="{BAA62269-C1E6-4CA9-B44A-933B6E1C8E2A}"/>
                </a:ext>
              </a:extLst>
            </p:cNvPr>
            <p:cNvPicPr>
              <a:picLocks noChangeAspect="1"/>
            </p:cNvPicPr>
            <p:nvPr/>
          </p:nvPicPr>
          <p:blipFill rotWithShape="1">
            <a:blip r:embed="rId4">
              <a:extLst>
                <a:ext uri="{28A0092B-C50C-407E-A947-70E740481C1C}">
                  <a14:useLocalDpi xmlns:a14="http://schemas.microsoft.com/office/drawing/2010/main" val="0"/>
                </a:ext>
              </a:extLst>
            </a:blip>
            <a:srcRect l="59381" t="62621" r="2451" b="4578"/>
            <a:stretch/>
          </p:blipFill>
          <p:spPr>
            <a:xfrm>
              <a:off x="31575969" y="8679933"/>
              <a:ext cx="2339063" cy="1307574"/>
            </a:xfrm>
            <a:prstGeom prst="rect">
              <a:avLst/>
            </a:prstGeom>
          </p:spPr>
        </p:pic>
      </p:grpSp>
      <p:pic>
        <p:nvPicPr>
          <p:cNvPr id="15" name="Picture 14">
            <a:extLst>
              <a:ext uri="{FF2B5EF4-FFF2-40B4-BE49-F238E27FC236}">
                <a16:creationId xmlns:a16="http://schemas.microsoft.com/office/drawing/2014/main" id="{42AAEBC2-23F8-4FEB-8658-116AB67C02AE}"/>
              </a:ext>
            </a:extLst>
          </p:cNvPr>
          <p:cNvPicPr>
            <a:picLocks noChangeAspect="1"/>
          </p:cNvPicPr>
          <p:nvPr/>
        </p:nvPicPr>
        <p:blipFill>
          <a:blip r:embed="rId5"/>
          <a:stretch>
            <a:fillRect/>
          </a:stretch>
        </p:blipFill>
        <p:spPr>
          <a:xfrm>
            <a:off x="4559007" y="19290763"/>
            <a:ext cx="27984399" cy="4631900"/>
          </a:xfrm>
          <a:prstGeom prst="rect">
            <a:avLst/>
          </a:prstGeom>
        </p:spPr>
      </p:pic>
    </p:spTree>
    <p:extLst>
      <p:ext uri="{BB962C8B-B14F-4D97-AF65-F5344CB8AC3E}">
        <p14:creationId xmlns:p14="http://schemas.microsoft.com/office/powerpoint/2010/main" val="3285215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587AD-E2A1-416E-AD0D-C0059A9D59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415A49-0B45-4398-9351-94FB6BB90F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26146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5947E86D-88F7-4911-96A5-DBB84ACE40D5}"/>
              </a:ext>
            </a:extLst>
          </p:cNvPr>
          <p:cNvSpPr/>
          <p:nvPr/>
        </p:nvSpPr>
        <p:spPr>
          <a:xfrm>
            <a:off x="-84946" y="-55012"/>
            <a:ext cx="36660946" cy="27562863"/>
          </a:xfrm>
          <a:prstGeom prst="rect">
            <a:avLst/>
          </a:prstGeom>
          <a:solidFill>
            <a:srgbClr val="FDE2D3"/>
          </a:solidFill>
          <a:ln>
            <a:noFill/>
          </a:ln>
          <a:effectLst>
            <a:outerShdw blurRad="800100" dist="368300" dir="762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151" name="Rectangle 150">
            <a:extLst>
              <a:ext uri="{FF2B5EF4-FFF2-40B4-BE49-F238E27FC236}">
                <a16:creationId xmlns:a16="http://schemas.microsoft.com/office/drawing/2014/main" id="{7CFC2F8F-8A2A-4B19-89FE-56C0FD415B66}"/>
              </a:ext>
            </a:extLst>
          </p:cNvPr>
          <p:cNvSpPr/>
          <p:nvPr/>
        </p:nvSpPr>
        <p:spPr>
          <a:xfrm>
            <a:off x="1003729" y="4182719"/>
            <a:ext cx="13738783" cy="10063144"/>
          </a:xfrm>
          <a:prstGeom prst="rect">
            <a:avLst/>
          </a:prstGeom>
          <a:solidFill>
            <a:srgbClr val="FCCCB2"/>
          </a:soli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24" name="TextBox 23">
            <a:extLst>
              <a:ext uri="{FF2B5EF4-FFF2-40B4-BE49-F238E27FC236}">
                <a16:creationId xmlns:a16="http://schemas.microsoft.com/office/drawing/2014/main" id="{257264DC-BEEC-4210-BC95-0FF546A2EA6B}"/>
              </a:ext>
            </a:extLst>
          </p:cNvPr>
          <p:cNvSpPr txBox="1"/>
          <p:nvPr/>
        </p:nvSpPr>
        <p:spPr>
          <a:xfrm>
            <a:off x="1003728" y="372759"/>
            <a:ext cx="34700735" cy="3354765"/>
          </a:xfrm>
          <a:prstGeom prst="rect">
            <a:avLst/>
          </a:prstGeom>
          <a:solidFill>
            <a:srgbClr val="FCCCB2"/>
          </a:solidFill>
          <a:effectLst/>
        </p:spPr>
        <p:txBody>
          <a:bodyPr wrap="square" rtlCol="0">
            <a:spAutoFit/>
          </a:bodyPr>
          <a:lstStyle/>
          <a:p>
            <a:pPr lvl="8">
              <a:spcAft>
                <a:spcPts val="800"/>
              </a:spcAft>
            </a:pPr>
            <a:r>
              <a:rPr lang="en-US" sz="8000" b="1" dirty="0">
                <a:solidFill>
                  <a:srgbClr val="183562"/>
                </a:solidFill>
                <a:effectLst/>
                <a:latin typeface="Ebrima" panose="02000000000000000000" pitchFamily="2" charset="0"/>
                <a:ea typeface="Ebrima" panose="02000000000000000000" pitchFamily="2" charset="0"/>
                <a:cs typeface="Ebrima" panose="02000000000000000000" pitchFamily="2" charset="0"/>
              </a:rPr>
              <a:t>	Toward the Future of Manned Space Exploration:</a:t>
            </a:r>
          </a:p>
          <a:p>
            <a:pPr lvl="8">
              <a:spcAft>
                <a:spcPts val="800"/>
              </a:spcAft>
            </a:pPr>
            <a:r>
              <a:rPr lang="en-US" sz="6000" b="1" dirty="0">
                <a:solidFill>
                  <a:srgbClr val="183562"/>
                </a:solidFill>
                <a:effectLst/>
                <a:latin typeface="Ebrima" panose="02000000000000000000" pitchFamily="2" charset="0"/>
                <a:ea typeface="Ebrima" panose="02000000000000000000" pitchFamily="2" charset="0"/>
                <a:cs typeface="Ebrima" panose="02000000000000000000" pitchFamily="2" charset="0"/>
              </a:rPr>
              <a:t>	A Novel Wearable </a:t>
            </a:r>
            <a:r>
              <a:rPr lang="en-US" sz="6000" b="1" dirty="0">
                <a:solidFill>
                  <a:srgbClr val="183562"/>
                </a:solidFill>
                <a:latin typeface="Ebrima" panose="02000000000000000000" pitchFamily="2" charset="0"/>
                <a:ea typeface="Ebrima" panose="02000000000000000000" pitchFamily="2" charset="0"/>
                <a:cs typeface="Ebrima" panose="02000000000000000000" pitchFamily="2" charset="0"/>
              </a:rPr>
              <a:t>Interface for Optimal Human-Robot Collaboration</a:t>
            </a:r>
            <a:endPar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endParaRPr>
          </a:p>
          <a:p>
            <a:pPr lvl="8">
              <a:spcAft>
                <a:spcPts val="800"/>
              </a:spcAft>
            </a:pPr>
            <a:r>
              <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rPr>
              <a:t>	Avinash Baskaran and Dr. Chad G. Rose</a:t>
            </a:r>
          </a:p>
          <a:p>
            <a:pPr lvl="8">
              <a:spcAft>
                <a:spcPts val="800"/>
              </a:spcAft>
            </a:pPr>
            <a:r>
              <a:rPr lang="en-US" sz="2400" i="1" dirty="0">
                <a:solidFill>
                  <a:srgbClr val="183562"/>
                </a:solidFill>
                <a:effectLst/>
                <a:latin typeface="Ebrima" panose="02000000000000000000" pitchFamily="2" charset="0"/>
                <a:ea typeface="Ebrima" panose="02000000000000000000" pitchFamily="2" charset="0"/>
                <a:cs typeface="Ebrima" panose="02000000000000000000" pitchFamily="2" charset="0"/>
              </a:rPr>
              <a:t>	Department of Mechanical Engineering, Auburn University</a:t>
            </a:r>
          </a:p>
        </p:txBody>
      </p:sp>
      <p:pic>
        <p:nvPicPr>
          <p:cNvPr id="11" name="Picture 10">
            <a:extLst>
              <a:ext uri="{FF2B5EF4-FFF2-40B4-BE49-F238E27FC236}">
                <a16:creationId xmlns:a16="http://schemas.microsoft.com/office/drawing/2014/main" id="{6EFBB43D-59C3-421F-87BD-061697CB823C}"/>
              </a:ext>
            </a:extLst>
          </p:cNvPr>
          <p:cNvPicPr>
            <a:picLocks noChangeAspect="1"/>
          </p:cNvPicPr>
          <p:nvPr/>
        </p:nvPicPr>
        <p:blipFill rotWithShape="1">
          <a:blip r:embed="rId3">
            <a:extLst>
              <a:ext uri="{28A0092B-C50C-407E-A947-70E740481C1C}">
                <a14:useLocalDpi xmlns:a14="http://schemas.microsoft.com/office/drawing/2010/main" val="0"/>
              </a:ext>
            </a:extLst>
          </a:blip>
          <a:srcRect l="-1079" t="-5039" r="67628" b="26470"/>
          <a:stretch/>
        </p:blipFill>
        <p:spPr>
          <a:xfrm>
            <a:off x="1461933" y="461963"/>
            <a:ext cx="3270052" cy="2988105"/>
          </a:xfrm>
          <a:prstGeom prst="rect">
            <a:avLst/>
          </a:prstGeom>
        </p:spPr>
      </p:pic>
      <p:pic>
        <p:nvPicPr>
          <p:cNvPr id="13" name="Picture 12">
            <a:extLst>
              <a:ext uri="{FF2B5EF4-FFF2-40B4-BE49-F238E27FC236}">
                <a16:creationId xmlns:a16="http://schemas.microsoft.com/office/drawing/2014/main" id="{B9DF18DB-DC57-4839-8B63-9F33C4EEC94B}"/>
              </a:ext>
            </a:extLst>
          </p:cNvPr>
          <p:cNvPicPr>
            <a:picLocks noChangeAspect="1"/>
          </p:cNvPicPr>
          <p:nvPr/>
        </p:nvPicPr>
        <p:blipFill rotWithShape="1">
          <a:blip r:embed="rId4">
            <a:extLst>
              <a:ext uri="{28A0092B-C50C-407E-A947-70E740481C1C}">
                <a14:useLocalDpi xmlns:a14="http://schemas.microsoft.com/office/drawing/2010/main" val="0"/>
              </a:ext>
            </a:extLst>
          </a:blip>
          <a:srcRect t="2608" r="27710"/>
          <a:stretch/>
        </p:blipFill>
        <p:spPr>
          <a:xfrm>
            <a:off x="31826560" y="571759"/>
            <a:ext cx="3687615" cy="2987050"/>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1DEA110A-CB28-4C9C-ADE8-DD66A42DBB50}"/>
              </a:ext>
            </a:extLst>
          </p:cNvPr>
          <p:cNvSpPr/>
          <p:nvPr/>
        </p:nvSpPr>
        <p:spPr>
          <a:xfrm>
            <a:off x="15906646" y="4182720"/>
            <a:ext cx="19828742" cy="11417888"/>
          </a:xfrm>
          <a:prstGeom prst="rect">
            <a:avLst/>
          </a:prstGeom>
          <a:solidFill>
            <a:srgbClr val="FCCCB2"/>
          </a:soli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26" name="AutoShape 6" descr="Image preview">
            <a:extLst>
              <a:ext uri="{FF2B5EF4-FFF2-40B4-BE49-F238E27FC236}">
                <a16:creationId xmlns:a16="http://schemas.microsoft.com/office/drawing/2014/main" id="{13F2110A-046C-44D2-BA59-6A1F044F534B}"/>
              </a:ext>
            </a:extLst>
          </p:cNvPr>
          <p:cNvSpPr>
            <a:spLocks noChangeAspect="1" noChangeArrowheads="1"/>
          </p:cNvSpPr>
          <p:nvPr/>
        </p:nvSpPr>
        <p:spPr bwMode="auto">
          <a:xfrm>
            <a:off x="17768993" y="149473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128" name="Rectangle 127">
            <a:extLst>
              <a:ext uri="{FF2B5EF4-FFF2-40B4-BE49-F238E27FC236}">
                <a16:creationId xmlns:a16="http://schemas.microsoft.com/office/drawing/2014/main" id="{35B87FA1-E12F-4F01-9B41-C3326B2BAB3E}"/>
              </a:ext>
            </a:extLst>
          </p:cNvPr>
          <p:cNvSpPr/>
          <p:nvPr/>
        </p:nvSpPr>
        <p:spPr>
          <a:xfrm>
            <a:off x="16555759" y="6621942"/>
            <a:ext cx="18326212" cy="979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4000"/>
              </a:lnSpc>
            </a:pP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Processing of the muscle signals includes joint analysis of the probability density of sEMG signal amplitude, a</a:t>
            </a:r>
            <a:r>
              <a:rPr lang="en-US" sz="2400" baseline="-25000" dirty="0">
                <a:solidFill>
                  <a:srgbClr val="183562"/>
                </a:solidFill>
                <a:latin typeface="Ebrima" panose="02000000000000000000" pitchFamily="2" charset="0"/>
                <a:ea typeface="Ebrima" panose="02000000000000000000" pitchFamily="2" charset="0"/>
                <a:cs typeface="Ebrima" panose="02000000000000000000" pitchFamily="2" charset="0"/>
              </a:rPr>
              <a:t>i</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(t), and instantaneous frequency, f</a:t>
            </a:r>
            <a:r>
              <a:rPr lang="en-US" sz="2400" baseline="-25000" dirty="0">
                <a:solidFill>
                  <a:srgbClr val="183562"/>
                </a:solidFill>
                <a:latin typeface="Ebrima" panose="02000000000000000000" pitchFamily="2" charset="0"/>
                <a:ea typeface="Ebrima" panose="02000000000000000000" pitchFamily="2" charset="0"/>
                <a:cs typeface="Ebrima" panose="02000000000000000000" pitchFamily="2" charset="0"/>
              </a:rPr>
              <a:t>in</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(t) to model and predict fatigue. Decomposition of sEMG signal matrices will quantify contributions of muscles (W</a:t>
            </a:r>
            <a:r>
              <a:rPr lang="en-US" sz="2400" baseline="-25000" dirty="0">
                <a:solidFill>
                  <a:srgbClr val="183562"/>
                </a:solidFill>
                <a:latin typeface="Ebrima" panose="02000000000000000000" pitchFamily="2" charset="0"/>
                <a:ea typeface="Ebrima" panose="02000000000000000000" pitchFamily="2" charset="0"/>
                <a:cs typeface="Ebrima" panose="02000000000000000000" pitchFamily="2" charset="0"/>
              </a:rPr>
              <a:t>[i,j]</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 to intended movements models (H</a:t>
            </a:r>
            <a:r>
              <a:rPr lang="en-US" sz="2400" baseline="-25000" dirty="0">
                <a:solidFill>
                  <a:srgbClr val="183562"/>
                </a:solidFill>
                <a:latin typeface="Ebrima" panose="02000000000000000000" pitchFamily="2" charset="0"/>
                <a:ea typeface="Ebrima" panose="02000000000000000000" pitchFamily="2" charset="0"/>
                <a:cs typeface="Ebrima" panose="02000000000000000000" pitchFamily="2" charset="0"/>
              </a:rPr>
              <a:t>[i,j]</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a:t>
            </a:r>
          </a:p>
        </p:txBody>
      </p: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39D3B21E-D84C-45BF-81EF-0D436A5A2087}"/>
                  </a:ext>
                </a:extLst>
              </p:cNvPr>
              <p:cNvSpPr txBox="1"/>
              <p:nvPr/>
            </p:nvSpPr>
            <p:spPr>
              <a:xfrm>
                <a:off x="16416504" y="12395257"/>
                <a:ext cx="6546867" cy="3172728"/>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800" b="0" i="1" smtClean="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𝑓</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0</m:t>
                          </m:r>
                        </m:sup>
                      </m:s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p>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𝐶</m:t>
                          </m:r>
                          <m:d>
                            <m:d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𝜔</m:t>
                              </m:r>
                            </m:e>
                          </m:d>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𝑑</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𝑎𝑖</m:t>
                              </m:r>
                              <m:d>
                                <m:d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nary>
                    </m:oMath>
                  </m:oMathPara>
                </a14:m>
                <a:endPar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𝑓</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up>
                        <m:e>
                          <m:f>
                            <m:f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𝐶</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&lt;</m:t>
                              </m:r>
                              <m:sSup>
                                <m:sSup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𝑓</m:t>
                                  </m:r>
                                </m:e>
                                <m: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0</m:t>
                                  </m:r>
                                </m:sup>
                              </m:sSup>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&gt;</m:t>
                              </m:r>
                            </m:den>
                          </m:f>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𝑑</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𝜔</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𝑖𝑛</m:t>
                              </m:r>
                            </m:sub>
                          </m:sSub>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800" b="0" i="1">
                              <a:solidFill>
                                <a:srgbClr val="183562"/>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oMath>
                  </m:oMathPara>
                </a14:m>
                <a:endPar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endParaRPr>
              </a:p>
              <a:p>
                <a:pPr marL="0" marR="0">
                  <a:lnSpc>
                    <a:spcPct val="107000"/>
                  </a:lnSpc>
                  <a:spcBef>
                    <a:spcPts val="0"/>
                  </a:spcBef>
                  <a:spcAft>
                    <a:spcPts val="800"/>
                  </a:spcAft>
                </a:pPr>
                <a:r>
                  <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rPr>
                  <a:t> </a:t>
                </a:r>
              </a:p>
            </p:txBody>
          </p:sp>
        </mc:Choice>
        <mc:Fallback xmlns="">
          <p:sp>
            <p:nvSpPr>
              <p:cNvPr id="111" name="TextBox 110">
                <a:extLst>
                  <a:ext uri="{FF2B5EF4-FFF2-40B4-BE49-F238E27FC236}">
                    <a16:creationId xmlns:a16="http://schemas.microsoft.com/office/drawing/2014/main" id="{39D3B21E-D84C-45BF-81EF-0D436A5A2087}"/>
                  </a:ext>
                </a:extLst>
              </p:cNvPr>
              <p:cNvSpPr txBox="1">
                <a:spLocks noRot="1" noChangeAspect="1" noMove="1" noResize="1" noEditPoints="1" noAdjustHandles="1" noChangeArrowheads="1" noChangeShapeType="1" noTextEdit="1"/>
              </p:cNvSpPr>
              <p:nvPr/>
            </p:nvSpPr>
            <p:spPr>
              <a:xfrm>
                <a:off x="16416504" y="12395257"/>
                <a:ext cx="6546867" cy="31727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7F48CCA-4294-4B25-908C-B90202D528E1}"/>
                  </a:ext>
                </a:extLst>
              </p:cNvPr>
              <p:cNvSpPr txBox="1"/>
              <p:nvPr/>
            </p:nvSpPr>
            <p:spPr>
              <a:xfrm>
                <a:off x="16550181" y="8915974"/>
                <a:ext cx="6115619" cy="2467599"/>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n-US" sz="2800" i="1" smtClean="0">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b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bSup>
                      <m:f>
                        <m:f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p>
                                    </m:e>
                                  </m:d>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𝑉</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p>
                                    </m:e>
                                  </m:d>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𝑇</m:t>
                                  </m:r>
                                </m:sup>
                              </m:sSup>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p>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m:oMathPara>
                </a14:m>
                <a:endPar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b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bSup>
                      <m:f>
                        <m:f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𝑉</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e>
                                  </m:d>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𝑊</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sup>
                              </m:sSup>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80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+1</m:t>
                                          </m:r>
                                        </m:sup>
                                      </m:sSup>
                                    </m:e>
                                  </m:d>
                                </m:e>
                                <m: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800" b="0" i="1">
                                  <a:solidFill>
                                    <a:srgbClr val="183562"/>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m:oMathPara>
                </a14:m>
                <a:endParaRPr lang="en-US" sz="2800" dirty="0">
                  <a:solidFill>
                    <a:srgbClr val="183562"/>
                  </a:solidFill>
                  <a:effectLst/>
                  <a:latin typeface="Ebrima" panose="02000000000000000000" pitchFamily="2" charset="0"/>
                  <a:ea typeface="Ebrima" panose="02000000000000000000" pitchFamily="2" charset="0"/>
                  <a:cs typeface="Ebrima" panose="02000000000000000000" pitchFamily="2" charset="0"/>
                </a:endParaRPr>
              </a:p>
            </p:txBody>
          </p:sp>
        </mc:Choice>
        <mc:Fallback xmlns="">
          <p:sp>
            <p:nvSpPr>
              <p:cNvPr id="127" name="TextBox 126">
                <a:extLst>
                  <a:ext uri="{FF2B5EF4-FFF2-40B4-BE49-F238E27FC236}">
                    <a16:creationId xmlns:a16="http://schemas.microsoft.com/office/drawing/2014/main" id="{B7F48CCA-4294-4B25-908C-B90202D528E1}"/>
                  </a:ext>
                </a:extLst>
              </p:cNvPr>
              <p:cNvSpPr txBox="1">
                <a:spLocks noRot="1" noChangeAspect="1" noMove="1" noResize="1" noEditPoints="1" noAdjustHandles="1" noChangeArrowheads="1" noChangeShapeType="1" noTextEdit="1"/>
              </p:cNvSpPr>
              <p:nvPr/>
            </p:nvSpPr>
            <p:spPr>
              <a:xfrm>
                <a:off x="16550181" y="8915974"/>
                <a:ext cx="6115619" cy="2467599"/>
              </a:xfrm>
              <a:prstGeom prst="rect">
                <a:avLst/>
              </a:prstGeom>
              <a:blipFill>
                <a:blip r:embed="rId6"/>
                <a:stretch>
                  <a:fillRect/>
                </a:stretch>
              </a:blipFill>
            </p:spPr>
            <p:txBody>
              <a:bodyPr/>
              <a:lstStyle/>
              <a:p>
                <a:r>
                  <a:rPr lang="en-US">
                    <a:noFill/>
                  </a:rPr>
                  <a:t> </a:t>
                </a:r>
              </a:p>
            </p:txBody>
          </p:sp>
        </mc:Fallback>
      </mc:AlternateContent>
      <p:sp>
        <p:nvSpPr>
          <p:cNvPr id="114" name="Rectangle 113">
            <a:extLst>
              <a:ext uri="{FF2B5EF4-FFF2-40B4-BE49-F238E27FC236}">
                <a16:creationId xmlns:a16="http://schemas.microsoft.com/office/drawing/2014/main" id="{037C17BD-68BA-42DF-A5AC-D973F61E04E1}"/>
              </a:ext>
            </a:extLst>
          </p:cNvPr>
          <p:cNvSpPr/>
          <p:nvPr/>
        </p:nvSpPr>
        <p:spPr>
          <a:xfrm>
            <a:off x="16597079" y="11646488"/>
            <a:ext cx="6032731" cy="526247"/>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Joint time-frequency distribution</a:t>
            </a:r>
          </a:p>
        </p:txBody>
      </p:sp>
      <p:sp>
        <p:nvSpPr>
          <p:cNvPr id="119" name="Rectangle 118">
            <a:extLst>
              <a:ext uri="{FF2B5EF4-FFF2-40B4-BE49-F238E27FC236}">
                <a16:creationId xmlns:a16="http://schemas.microsoft.com/office/drawing/2014/main" id="{F3D52100-CCD0-405E-BB4D-5D608C63B801}"/>
              </a:ext>
            </a:extLst>
          </p:cNvPr>
          <p:cNvSpPr/>
          <p:nvPr/>
        </p:nvSpPr>
        <p:spPr>
          <a:xfrm>
            <a:off x="16597079" y="8309347"/>
            <a:ext cx="6115619" cy="553486"/>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Non-negative Matrix Factorization</a:t>
            </a:r>
          </a:p>
        </p:txBody>
      </p:sp>
      <p:sp>
        <p:nvSpPr>
          <p:cNvPr id="120" name="Rectangle 119">
            <a:extLst>
              <a:ext uri="{FF2B5EF4-FFF2-40B4-BE49-F238E27FC236}">
                <a16:creationId xmlns:a16="http://schemas.microsoft.com/office/drawing/2014/main" id="{F4016EAC-4165-469B-8FC1-A9479B5A11BB}"/>
              </a:ext>
            </a:extLst>
          </p:cNvPr>
          <p:cNvSpPr/>
          <p:nvPr/>
        </p:nvSpPr>
        <p:spPr>
          <a:xfrm>
            <a:off x="32701164" y="8316029"/>
            <a:ext cx="1805913" cy="886164"/>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Intent estimation</a:t>
            </a:r>
          </a:p>
        </p:txBody>
      </p:sp>
      <p:sp>
        <p:nvSpPr>
          <p:cNvPr id="125" name="Arrow: Right 124">
            <a:extLst>
              <a:ext uri="{FF2B5EF4-FFF2-40B4-BE49-F238E27FC236}">
                <a16:creationId xmlns:a16="http://schemas.microsoft.com/office/drawing/2014/main" id="{56DA51D9-98DD-441A-8186-4304392C5517}"/>
              </a:ext>
            </a:extLst>
          </p:cNvPr>
          <p:cNvSpPr/>
          <p:nvPr/>
        </p:nvSpPr>
        <p:spPr>
          <a:xfrm>
            <a:off x="23008741" y="9719092"/>
            <a:ext cx="978408" cy="484632"/>
          </a:xfrm>
          <a:prstGeom prst="rightArrow">
            <a:avLst>
              <a:gd name="adj1" fmla="val 50000"/>
              <a:gd name="adj2" fmla="val 85377"/>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Ebrima" panose="02000000000000000000" pitchFamily="2" charset="0"/>
              <a:ea typeface="Ebrima" panose="02000000000000000000" pitchFamily="2" charset="0"/>
              <a:cs typeface="Ebrima" panose="02000000000000000000" pitchFamily="2" charset="0"/>
            </a:endParaRPr>
          </a:p>
        </p:txBody>
      </p:sp>
      <p:grpSp>
        <p:nvGrpSpPr>
          <p:cNvPr id="171" name="Group 170">
            <a:extLst>
              <a:ext uri="{FF2B5EF4-FFF2-40B4-BE49-F238E27FC236}">
                <a16:creationId xmlns:a16="http://schemas.microsoft.com/office/drawing/2014/main" id="{D2DB878C-12AC-401F-8BEF-A864491DF4F8}"/>
              </a:ext>
            </a:extLst>
          </p:cNvPr>
          <p:cNvGrpSpPr/>
          <p:nvPr/>
        </p:nvGrpSpPr>
        <p:grpSpPr>
          <a:xfrm>
            <a:off x="710335" y="4459464"/>
            <a:ext cx="13548464" cy="1241212"/>
            <a:chOff x="710335" y="4516918"/>
            <a:chExt cx="13548464" cy="1241212"/>
          </a:xfrm>
        </p:grpSpPr>
        <p:sp>
          <p:nvSpPr>
            <p:cNvPr id="18" name="Rectangle 17">
              <a:extLst>
                <a:ext uri="{FF2B5EF4-FFF2-40B4-BE49-F238E27FC236}">
                  <a16:creationId xmlns:a16="http://schemas.microsoft.com/office/drawing/2014/main" id="{CDC1349E-B30C-4CA3-8495-A7BA53E18EA6}"/>
                </a:ext>
              </a:extLst>
            </p:cNvPr>
            <p:cNvSpPr/>
            <p:nvPr/>
          </p:nvSpPr>
          <p:spPr>
            <a:xfrm>
              <a:off x="710335" y="4516918"/>
              <a:ext cx="13114757" cy="1241212"/>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latin typeface="Ebrima" panose="02000000000000000000" pitchFamily="2" charset="0"/>
                  <a:ea typeface="Ebrima" panose="02000000000000000000" pitchFamily="2" charset="0"/>
                  <a:cs typeface="Ebrima" panose="02000000000000000000" pitchFamily="2" charset="0"/>
                </a:rPr>
                <a:t>BACKGROUND</a:t>
              </a:r>
            </a:p>
          </p:txBody>
        </p:sp>
        <p:sp>
          <p:nvSpPr>
            <p:cNvPr id="15" name="Rectangle 14">
              <a:extLst>
                <a:ext uri="{FF2B5EF4-FFF2-40B4-BE49-F238E27FC236}">
                  <a16:creationId xmlns:a16="http://schemas.microsoft.com/office/drawing/2014/main" id="{D796C772-9F91-4636-B654-835038AC13E1}"/>
                </a:ext>
              </a:extLst>
            </p:cNvPr>
            <p:cNvSpPr/>
            <p:nvPr/>
          </p:nvSpPr>
          <p:spPr>
            <a:xfrm rot="2704610">
              <a:off x="13360224" y="4686058"/>
              <a:ext cx="895751" cy="90139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ectangle 87">
            <a:extLst>
              <a:ext uri="{FF2B5EF4-FFF2-40B4-BE49-F238E27FC236}">
                <a16:creationId xmlns:a16="http://schemas.microsoft.com/office/drawing/2014/main" id="{CCB8AA88-8272-45EF-BDE0-CCA99831001C}"/>
              </a:ext>
            </a:extLst>
          </p:cNvPr>
          <p:cNvSpPr/>
          <p:nvPr/>
        </p:nvSpPr>
        <p:spPr>
          <a:xfrm rot="2704610">
            <a:off x="13014786" y="24403257"/>
            <a:ext cx="1058839" cy="105883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709AAFC-2B43-4368-8C1C-01C83C076B4F}"/>
              </a:ext>
            </a:extLst>
          </p:cNvPr>
          <p:cNvSpPr/>
          <p:nvPr/>
        </p:nvSpPr>
        <p:spPr>
          <a:xfrm>
            <a:off x="15893706" y="15953710"/>
            <a:ext cx="19810757" cy="6962192"/>
          </a:xfrm>
          <a:prstGeom prst="rect">
            <a:avLst/>
          </a:prstGeom>
          <a:solidFill>
            <a:srgbClr val="FCCCB2"/>
          </a:soli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65" name="TextBox 64">
            <a:extLst>
              <a:ext uri="{FF2B5EF4-FFF2-40B4-BE49-F238E27FC236}">
                <a16:creationId xmlns:a16="http://schemas.microsoft.com/office/drawing/2014/main" id="{D97D3847-F3EE-4796-8CB1-0260BF564D22}"/>
              </a:ext>
            </a:extLst>
          </p:cNvPr>
          <p:cNvSpPr txBox="1"/>
          <p:nvPr/>
        </p:nvSpPr>
        <p:spPr>
          <a:xfrm>
            <a:off x="16293553" y="18401430"/>
            <a:ext cx="19410910" cy="3111557"/>
          </a:xfrm>
          <a:prstGeom prst="rect">
            <a:avLst/>
          </a:prstGeom>
          <a:noFill/>
        </p:spPr>
        <p:txBody>
          <a:bodyPr wrap="square">
            <a:spAutoFit/>
          </a:bodyPr>
          <a:lstStyle/>
          <a:p>
            <a:pPr algn="just">
              <a:lnSpc>
                <a:spcPts val="4000"/>
              </a:lnSpc>
            </a:pP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This work presents a novel human-robot interface which analyzes user fatigue and movement intent using surface electromyography. </a:t>
            </a:r>
          </a:p>
          <a:p>
            <a:pPr algn="just">
              <a:lnSpc>
                <a:spcPts val="4000"/>
              </a:lnSpc>
            </a:pPr>
            <a:endParaRPr lang="en-US" sz="2400" dirty="0">
              <a:solidFill>
                <a:srgbClr val="183562"/>
              </a:solidFill>
              <a:latin typeface="Ebrima" panose="02000000000000000000" pitchFamily="2" charset="0"/>
              <a:ea typeface="Ebrima" panose="02000000000000000000" pitchFamily="2" charset="0"/>
              <a:cs typeface="Ebrima" panose="02000000000000000000" pitchFamily="2" charset="0"/>
            </a:endParaRPr>
          </a:p>
          <a:p>
            <a:pPr algn="just">
              <a:lnSpc>
                <a:spcPts val="4000"/>
              </a:lnSpc>
            </a:pP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reduces garment, It generates and communicates control parameters to wearable robots to minimize their response latency and minimize user fatigue. No other work has presented such an approach, and this work meets a need not only in the literature, but also a felt need in areas such as tele-health and rehabilitation, to Space-suit mounted robotic assistance. Future work includes a comprehensive system usability and efficacy study in a human-participants context.</a:t>
            </a:r>
          </a:p>
        </p:txBody>
      </p:sp>
      <p:sp>
        <p:nvSpPr>
          <p:cNvPr id="62" name="Rectangle 61">
            <a:extLst>
              <a:ext uri="{FF2B5EF4-FFF2-40B4-BE49-F238E27FC236}">
                <a16:creationId xmlns:a16="http://schemas.microsoft.com/office/drawing/2014/main" id="{9459FBEB-CEA5-4CA9-811B-62E2FC8443CE}"/>
              </a:ext>
            </a:extLst>
          </p:cNvPr>
          <p:cNvSpPr/>
          <p:nvPr/>
        </p:nvSpPr>
        <p:spPr>
          <a:xfrm>
            <a:off x="1003729" y="23522172"/>
            <a:ext cx="34700734" cy="3475723"/>
          </a:xfrm>
          <a:prstGeom prst="rect">
            <a:avLst/>
          </a:prstGeom>
          <a:solidFill>
            <a:srgbClr val="FCCCB2"/>
          </a:soli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sp>
        <p:nvSpPr>
          <p:cNvPr id="34" name="TextBox 33">
            <a:extLst>
              <a:ext uri="{FF2B5EF4-FFF2-40B4-BE49-F238E27FC236}">
                <a16:creationId xmlns:a16="http://schemas.microsoft.com/office/drawing/2014/main" id="{46A57F75-2FA9-4B37-A8A5-BA8621AB4EB9}"/>
              </a:ext>
            </a:extLst>
          </p:cNvPr>
          <p:cNvSpPr txBox="1"/>
          <p:nvPr/>
        </p:nvSpPr>
        <p:spPr>
          <a:xfrm>
            <a:off x="28106380" y="26597786"/>
            <a:ext cx="7598083" cy="400110"/>
          </a:xfrm>
          <a:prstGeom prst="rect">
            <a:avLst/>
          </a:prstGeom>
          <a:solidFill>
            <a:srgbClr val="183562"/>
          </a:solidFill>
        </p:spPr>
        <p:txBody>
          <a:bodyPr wrap="square" rtlCol="0">
            <a:spAutoFit/>
          </a:bodyPr>
          <a:lstStyle/>
          <a:p>
            <a:r>
              <a:rPr lang="en-US" sz="2000" i="1" dirty="0">
                <a:solidFill>
                  <a:schemeClr val="bg1"/>
                </a:solidFill>
                <a:latin typeface="Ebrima" panose="02000000000000000000" pitchFamily="2" charset="0"/>
                <a:ea typeface="Ebrima" panose="02000000000000000000" pitchFamily="2" charset="0"/>
                <a:cs typeface="Ebrima" panose="02000000000000000000" pitchFamily="2" charset="0"/>
              </a:rPr>
              <a:t>Funded by: NASA Space Grant College and Fellowship Program</a:t>
            </a:r>
          </a:p>
        </p:txBody>
      </p:sp>
      <p:pic>
        <p:nvPicPr>
          <p:cNvPr id="1034" name="Picture 10" descr="SciNews – NASA/PSU Space Grant">
            <a:extLst>
              <a:ext uri="{FF2B5EF4-FFF2-40B4-BE49-F238E27FC236}">
                <a16:creationId xmlns:a16="http://schemas.microsoft.com/office/drawing/2014/main" id="{68FD770C-6D7E-4D55-861F-DAE043EFA0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33022" y="23583645"/>
            <a:ext cx="5129883" cy="3083776"/>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BDB6330D-03FA-4428-9132-31AF4A9C2EB2}"/>
              </a:ext>
            </a:extLst>
          </p:cNvPr>
          <p:cNvGrpSpPr/>
          <p:nvPr/>
        </p:nvGrpSpPr>
        <p:grpSpPr>
          <a:xfrm>
            <a:off x="1909310" y="8651462"/>
            <a:ext cx="10798491" cy="5460299"/>
            <a:chOff x="1289897" y="7169166"/>
            <a:chExt cx="12228373" cy="6183324"/>
          </a:xfrm>
        </p:grpSpPr>
        <p:sp>
          <p:nvSpPr>
            <p:cNvPr id="25" name="TextBox 24">
              <a:extLst>
                <a:ext uri="{FF2B5EF4-FFF2-40B4-BE49-F238E27FC236}">
                  <a16:creationId xmlns:a16="http://schemas.microsoft.com/office/drawing/2014/main" id="{3400E095-AF7E-4B4B-BF36-A4AFD234EDE2}"/>
                </a:ext>
              </a:extLst>
            </p:cNvPr>
            <p:cNvSpPr txBox="1"/>
            <p:nvPr/>
          </p:nvSpPr>
          <p:spPr>
            <a:xfrm>
              <a:off x="1289897" y="12550869"/>
              <a:ext cx="10534682" cy="801621"/>
            </a:xfrm>
            <a:prstGeom prst="rect">
              <a:avLst/>
            </a:prstGeom>
            <a:noFill/>
          </p:spPr>
          <p:txBody>
            <a:bodyPr wrap="square">
              <a:spAutoFit/>
            </a:bodyPr>
            <a:lstStyle/>
            <a:p>
              <a:pPr algn="just"/>
              <a:r>
                <a:rPr lang="en-US" sz="2000" dirty="0">
                  <a:solidFill>
                    <a:srgbClr val="183562"/>
                  </a:solidFill>
                  <a:latin typeface="Ebrima" panose="02000000000000000000" pitchFamily="2" charset="0"/>
                  <a:ea typeface="Ebrima" panose="02000000000000000000" pitchFamily="2" charset="0"/>
                  <a:cs typeface="Ebrima" panose="02000000000000000000" pitchFamily="2" charset="0"/>
                </a:rPr>
                <a:t>(left: Astronaut Sunita Williams using a high torque hand-held tool, right: A robotic hand device for assistance during space walks)</a:t>
              </a:r>
            </a:p>
          </p:txBody>
        </p:sp>
        <p:grpSp>
          <p:nvGrpSpPr>
            <p:cNvPr id="38" name="Group 37">
              <a:extLst>
                <a:ext uri="{FF2B5EF4-FFF2-40B4-BE49-F238E27FC236}">
                  <a16:creationId xmlns:a16="http://schemas.microsoft.com/office/drawing/2014/main" id="{C9DE7A01-0FF9-4064-9078-9CB6E1F23EF7}"/>
                </a:ext>
              </a:extLst>
            </p:cNvPr>
            <p:cNvGrpSpPr/>
            <p:nvPr/>
          </p:nvGrpSpPr>
          <p:grpSpPr>
            <a:xfrm>
              <a:off x="1375450" y="7169166"/>
              <a:ext cx="12142820" cy="5216284"/>
              <a:chOff x="-410126" y="5395450"/>
              <a:chExt cx="16892661" cy="7256708"/>
            </a:xfrm>
          </p:grpSpPr>
          <p:pic>
            <p:nvPicPr>
              <p:cNvPr id="1030" name="Picture 6" descr="NASA Astronaut Sunita Williams Stays In Orbit With SpaceX And Boeing : NPR">
                <a:extLst>
                  <a:ext uri="{FF2B5EF4-FFF2-40B4-BE49-F238E27FC236}">
                    <a16:creationId xmlns:a16="http://schemas.microsoft.com/office/drawing/2014/main" id="{B305C5D7-83F8-4486-856E-FDC221C3441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8400"/>
              <a:stretch/>
            </p:blipFill>
            <p:spPr bwMode="auto">
              <a:xfrm>
                <a:off x="-410126" y="5395450"/>
                <a:ext cx="9242888" cy="7256708"/>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Robo-Glove &amp;amp; NASA Technology Licensing Opportunities - YouTube">
                <a:extLst>
                  <a:ext uri="{FF2B5EF4-FFF2-40B4-BE49-F238E27FC236}">
                    <a16:creationId xmlns:a16="http://schemas.microsoft.com/office/drawing/2014/main" id="{076943D6-B0C7-4C40-A708-BD462ED6E54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478" t="740" r="26810"/>
              <a:stretch/>
            </p:blipFill>
            <p:spPr bwMode="auto">
              <a:xfrm>
                <a:off x="9598216" y="5495945"/>
                <a:ext cx="6884319" cy="715621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53" name="TextBox 152">
            <a:extLst>
              <a:ext uri="{FF2B5EF4-FFF2-40B4-BE49-F238E27FC236}">
                <a16:creationId xmlns:a16="http://schemas.microsoft.com/office/drawing/2014/main" id="{31626DD4-90A7-46AE-90ED-79FBD4CFDA90}"/>
              </a:ext>
            </a:extLst>
          </p:cNvPr>
          <p:cNvSpPr txBox="1"/>
          <p:nvPr/>
        </p:nvSpPr>
        <p:spPr>
          <a:xfrm>
            <a:off x="1539911" y="5894426"/>
            <a:ext cx="12182755" cy="2805063"/>
          </a:xfrm>
          <a:prstGeom prst="rect">
            <a:avLst/>
          </a:prstGeom>
          <a:noFill/>
        </p:spPr>
        <p:txBody>
          <a:bodyPr wrap="square">
            <a:spAutoFit/>
          </a:bodyPr>
          <a:lstStyle/>
          <a:p>
            <a:pPr>
              <a:lnSpc>
                <a:spcPct val="150000"/>
              </a:lnSpc>
            </a:pPr>
            <a:r>
              <a:rPr lang="en-US" sz="2400" b="1" dirty="0">
                <a:solidFill>
                  <a:srgbClr val="183562"/>
                </a:solidFill>
                <a:latin typeface="Ebrima" panose="02000000000000000000" pitchFamily="2" charset="0"/>
                <a:ea typeface="Ebrima" panose="02000000000000000000" pitchFamily="2" charset="0"/>
                <a:cs typeface="Ebrima" panose="02000000000000000000" pitchFamily="2" charset="0"/>
              </a:rPr>
              <a:t>Robots can assist astronaut </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during dangerous or taxing EVAs by providing assistive 	forces and torques to reduce neuromuscular load. </a:t>
            </a:r>
          </a:p>
          <a:p>
            <a:pPr>
              <a:lnSpc>
                <a:spcPct val="150000"/>
              </a:lnSpc>
            </a:pPr>
            <a:r>
              <a:rPr lang="en-US" sz="2400" b="1" dirty="0">
                <a:solidFill>
                  <a:srgbClr val="183562"/>
                </a:solidFill>
                <a:latin typeface="Ebrima" panose="02000000000000000000" pitchFamily="2" charset="0"/>
                <a:ea typeface="Ebrima" panose="02000000000000000000" pitchFamily="2" charset="0"/>
                <a:cs typeface="Ebrima" panose="02000000000000000000" pitchFamily="2" charset="0"/>
              </a:rPr>
              <a:t>Sub-optimal interaction </a:t>
            </a: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between humans and robots due to produces antagonistic 	forces and torques, diminishing control stability and degrading performance</a:t>
            </a:r>
          </a:p>
          <a:p>
            <a:pPr marL="342900" indent="-342900">
              <a:lnSpc>
                <a:spcPct val="150000"/>
              </a:lnSpc>
              <a:buFont typeface="Arial" panose="020B0604020202020204" pitchFamily="34" charset="0"/>
              <a:buChar char="•"/>
            </a:pPr>
            <a:endParaRPr lang="en-US" sz="2400" dirty="0"/>
          </a:p>
        </p:txBody>
      </p:sp>
      <p:sp>
        <p:nvSpPr>
          <p:cNvPr id="156" name="Rectangle 155">
            <a:extLst>
              <a:ext uri="{FF2B5EF4-FFF2-40B4-BE49-F238E27FC236}">
                <a16:creationId xmlns:a16="http://schemas.microsoft.com/office/drawing/2014/main" id="{420E45B6-E600-40D9-AD20-EE617F3BD327}"/>
              </a:ext>
            </a:extLst>
          </p:cNvPr>
          <p:cNvSpPr/>
          <p:nvPr/>
        </p:nvSpPr>
        <p:spPr>
          <a:xfrm rot="2704610">
            <a:off x="13298929" y="23950746"/>
            <a:ext cx="1058839" cy="105883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6188A2B4-D0CF-49F7-A3EF-A1FB7BF1AB11}"/>
              </a:ext>
            </a:extLst>
          </p:cNvPr>
          <p:cNvSpPr/>
          <p:nvPr/>
        </p:nvSpPr>
        <p:spPr>
          <a:xfrm rot="2704610">
            <a:off x="33886328" y="4765554"/>
            <a:ext cx="1058839" cy="105883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97A6C633-49E6-4B1C-AB70-5907929EA175}"/>
              </a:ext>
            </a:extLst>
          </p:cNvPr>
          <p:cNvSpPr txBox="1"/>
          <p:nvPr/>
        </p:nvSpPr>
        <p:spPr>
          <a:xfrm>
            <a:off x="1113095" y="25142650"/>
            <a:ext cx="12745096" cy="1384995"/>
          </a:xfrm>
          <a:prstGeom prst="rect">
            <a:avLst/>
          </a:prstGeom>
          <a:noFill/>
        </p:spPr>
        <p:txBody>
          <a:bodyPr wrap="square" numCol="1">
            <a:spAutoFit/>
          </a:bodyPr>
          <a:lstStyle/>
          <a:p>
            <a:pPr algn="just"/>
            <a:r>
              <a:rPr lang="en-US" sz="1400" b="0" i="0" dirty="0">
                <a:solidFill>
                  <a:srgbClr val="183562"/>
                </a:solidFill>
                <a:effectLst/>
                <a:latin typeface="Arial" panose="020B0604020202020204" pitchFamily="34" charset="0"/>
              </a:rPr>
              <a:t>[</a:t>
            </a:r>
            <a:r>
              <a:rPr lang="en-US" sz="1400" dirty="0">
                <a:solidFill>
                  <a:srgbClr val="183562"/>
                </a:solidFill>
                <a:latin typeface="Arial" panose="020B0604020202020204" pitchFamily="34" charset="0"/>
              </a:rPr>
              <a:t>1</a:t>
            </a:r>
            <a:r>
              <a:rPr lang="en-US" sz="1400" b="0" i="0" dirty="0">
                <a:solidFill>
                  <a:srgbClr val="183562"/>
                </a:solidFill>
                <a:effectLst/>
                <a:latin typeface="Arial" panose="020B0604020202020204" pitchFamily="34" charset="0"/>
              </a:rPr>
              <a:t>] S. Boyas and A. Gu evel. Neuromuscular fatigue in healthy muscle: Underlying factors and adaptation mechanisms. Annals of Phys. and Rehab. Med., 2011.</a:t>
            </a:r>
          </a:p>
          <a:p>
            <a:pPr algn="just"/>
            <a:r>
              <a:rPr lang="en-US" sz="1400" b="0" i="0" dirty="0">
                <a:solidFill>
                  <a:srgbClr val="183562"/>
                </a:solidFill>
                <a:effectLst/>
                <a:latin typeface="Arial" panose="020B0604020202020204" pitchFamily="34" charset="0"/>
              </a:rPr>
              <a:t>[</a:t>
            </a:r>
            <a:r>
              <a:rPr lang="en-US" sz="1400" dirty="0">
                <a:solidFill>
                  <a:srgbClr val="183562"/>
                </a:solidFill>
                <a:latin typeface="Arial" panose="020B0604020202020204" pitchFamily="34" charset="0"/>
              </a:rPr>
              <a:t>2</a:t>
            </a:r>
            <a:r>
              <a:rPr lang="en-US" sz="1400" b="0" i="0" dirty="0">
                <a:solidFill>
                  <a:srgbClr val="183562"/>
                </a:solidFill>
                <a:effectLst/>
                <a:latin typeface="Arial" panose="020B0604020202020204" pitchFamily="34" charset="0"/>
              </a:rPr>
              <a:t>] O. Celik, M. O’Malley, C. Boake, H. Levin, N. Yozbatiran, and T. Reistetter. Normalized movement quality measures for therapeutic robots strongly correlate with clinical motor impairment measures. IEEE Trans. on Neural Systems and Rehab. Engineering, 2010.</a:t>
            </a:r>
          </a:p>
          <a:p>
            <a:pPr algn="just"/>
            <a:r>
              <a:rPr lang="en-US" sz="1400" b="0" i="0" dirty="0">
                <a:solidFill>
                  <a:srgbClr val="183562"/>
                </a:solidFill>
                <a:effectLst/>
                <a:latin typeface="Arial" panose="020B0604020202020204" pitchFamily="34" charset="0"/>
              </a:rPr>
              <a:t>[4] M. L. Gernhardt, J. A. Jones, R. A. Scheuring, A. F. Abercromby, J. A. Tuxhorn, and J. R. Norcross. Risk of compromised eva performance and crew health due to inadequate eva suit systems. 2009.</a:t>
            </a:r>
          </a:p>
          <a:p>
            <a:pPr algn="just"/>
            <a:r>
              <a:rPr lang="en-US" sz="1400" b="0" i="0" dirty="0">
                <a:solidFill>
                  <a:srgbClr val="183562"/>
                </a:solidFill>
                <a:effectLst/>
                <a:latin typeface="Arial" panose="020B0604020202020204" pitchFamily="34" charset="0"/>
              </a:rPr>
              <a:t>[5] E. </a:t>
            </a:r>
            <a:r>
              <a:rPr lang="en-US" sz="1400" b="0" i="0" dirty="0" err="1">
                <a:solidFill>
                  <a:srgbClr val="183562"/>
                </a:solidFill>
                <a:effectLst/>
                <a:latin typeface="Arial" panose="020B0604020202020204" pitchFamily="34" charset="0"/>
              </a:rPr>
              <a:t>Jovanov</a:t>
            </a:r>
            <a:r>
              <a:rPr lang="en-US" sz="1400" b="0" i="0" dirty="0">
                <a:solidFill>
                  <a:srgbClr val="183562"/>
                </a:solidFill>
                <a:effectLst/>
                <a:latin typeface="Arial" panose="020B0604020202020204" pitchFamily="34" charset="0"/>
              </a:rPr>
              <a:t>, I. K. Small, T. D. </a:t>
            </a:r>
            <a:r>
              <a:rPr lang="en-US" sz="1400" b="0" i="0" dirty="0" err="1">
                <a:solidFill>
                  <a:srgbClr val="183562"/>
                </a:solidFill>
                <a:effectLst/>
                <a:latin typeface="Arial" panose="020B0604020202020204" pitchFamily="34" charset="0"/>
              </a:rPr>
              <a:t>Rolin</a:t>
            </a:r>
            <a:r>
              <a:rPr lang="en-US" sz="1400" b="0" i="0" dirty="0">
                <a:solidFill>
                  <a:srgbClr val="183562"/>
                </a:solidFill>
                <a:effectLst/>
                <a:latin typeface="Arial" panose="020B0604020202020204" pitchFamily="34" charset="0"/>
              </a:rPr>
              <a:t>, H. </a:t>
            </a:r>
            <a:r>
              <a:rPr lang="en-US" sz="1400" b="0" i="0" dirty="0" err="1">
                <a:solidFill>
                  <a:srgbClr val="183562"/>
                </a:solidFill>
                <a:effectLst/>
                <a:latin typeface="Arial" panose="020B0604020202020204" pitchFamily="34" charset="0"/>
              </a:rPr>
              <a:t>Ganegoda</a:t>
            </a:r>
            <a:r>
              <a:rPr lang="en-US" sz="1400" b="0" i="0" dirty="0">
                <a:solidFill>
                  <a:srgbClr val="183562"/>
                </a:solidFill>
                <a:effectLst/>
                <a:latin typeface="Arial" panose="020B0604020202020204" pitchFamily="34" charset="0"/>
              </a:rPr>
              <a:t>, and C. Hill. Long term monitoring of respiration and co2 using flexible printed sensors. 2020.</a:t>
            </a:r>
          </a:p>
        </p:txBody>
      </p:sp>
      <p:sp>
        <p:nvSpPr>
          <p:cNvPr id="155" name="Rectangle 154">
            <a:extLst>
              <a:ext uri="{FF2B5EF4-FFF2-40B4-BE49-F238E27FC236}">
                <a16:creationId xmlns:a16="http://schemas.microsoft.com/office/drawing/2014/main" id="{57D8A524-A9E4-4438-B099-17110B59E534}"/>
              </a:ext>
            </a:extLst>
          </p:cNvPr>
          <p:cNvSpPr/>
          <p:nvPr/>
        </p:nvSpPr>
        <p:spPr>
          <a:xfrm>
            <a:off x="1003729" y="14532312"/>
            <a:ext cx="13707296" cy="8345907"/>
          </a:xfrm>
          <a:prstGeom prst="rect">
            <a:avLst/>
          </a:prstGeom>
          <a:solidFill>
            <a:srgbClr val="FCCCB2"/>
          </a:solidFill>
          <a:ln>
            <a:noFill/>
          </a:ln>
          <a:effectLst>
            <a:outerShdw blurRad="444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solidFill>
                <a:srgbClr val="183562"/>
              </a:solidFill>
              <a:latin typeface="Ebrima" panose="02000000000000000000" pitchFamily="2" charset="0"/>
              <a:ea typeface="Ebrima" panose="02000000000000000000" pitchFamily="2" charset="0"/>
              <a:cs typeface="Ebrima" panose="02000000000000000000" pitchFamily="2" charset="0"/>
            </a:endParaRPr>
          </a:p>
        </p:txBody>
      </p:sp>
      <p:grpSp>
        <p:nvGrpSpPr>
          <p:cNvPr id="31" name="Group 30">
            <a:extLst>
              <a:ext uri="{FF2B5EF4-FFF2-40B4-BE49-F238E27FC236}">
                <a16:creationId xmlns:a16="http://schemas.microsoft.com/office/drawing/2014/main" id="{0E411EFD-4AC8-4816-9C15-B65A22549BEB}"/>
              </a:ext>
            </a:extLst>
          </p:cNvPr>
          <p:cNvGrpSpPr/>
          <p:nvPr/>
        </p:nvGrpSpPr>
        <p:grpSpPr>
          <a:xfrm>
            <a:off x="880159" y="17440840"/>
            <a:ext cx="6281158" cy="5179175"/>
            <a:chOff x="3742088" y="16795562"/>
            <a:chExt cx="7683952" cy="6335858"/>
          </a:xfrm>
        </p:grpSpPr>
        <p:grpSp>
          <p:nvGrpSpPr>
            <p:cNvPr id="23" name="Group 22">
              <a:extLst>
                <a:ext uri="{FF2B5EF4-FFF2-40B4-BE49-F238E27FC236}">
                  <a16:creationId xmlns:a16="http://schemas.microsoft.com/office/drawing/2014/main" id="{3D3B7D33-132F-456A-93B1-15C5B9961167}"/>
                </a:ext>
              </a:extLst>
            </p:cNvPr>
            <p:cNvGrpSpPr/>
            <p:nvPr/>
          </p:nvGrpSpPr>
          <p:grpSpPr>
            <a:xfrm>
              <a:off x="3742088" y="17272869"/>
              <a:ext cx="7683952" cy="5858551"/>
              <a:chOff x="3742088" y="17272869"/>
              <a:chExt cx="7683952" cy="5858551"/>
            </a:xfrm>
          </p:grpSpPr>
          <p:pic>
            <p:nvPicPr>
              <p:cNvPr id="130" name="Picture 129">
                <a:extLst>
                  <a:ext uri="{FF2B5EF4-FFF2-40B4-BE49-F238E27FC236}">
                    <a16:creationId xmlns:a16="http://schemas.microsoft.com/office/drawing/2014/main" id="{B499A671-98A3-4C95-B106-EE1434963AB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9836" y1="29630" x2="9836" y2="29630"/>
                          </a14:backgroundRemoval>
                        </a14:imgEffect>
                      </a14:imgLayer>
                    </a14:imgProps>
                  </a:ext>
                </a:extLst>
              </a:blip>
              <a:stretch>
                <a:fillRect/>
              </a:stretch>
            </p:blipFill>
            <p:spPr>
              <a:xfrm rot="5228452">
                <a:off x="7140485" y="20257947"/>
                <a:ext cx="1370041" cy="3032059"/>
              </a:xfrm>
              <a:prstGeom prst="rect">
                <a:avLst/>
              </a:prstGeom>
            </p:spPr>
          </p:pic>
          <p:pic>
            <p:nvPicPr>
              <p:cNvPr id="131" name="Picture 2" descr="Arm Icons - Download Free Vector Icons | Noun Project">
                <a:extLst>
                  <a:ext uri="{FF2B5EF4-FFF2-40B4-BE49-F238E27FC236}">
                    <a16:creationId xmlns:a16="http://schemas.microsoft.com/office/drawing/2014/main" id="{8516C1F1-BA41-4744-B80A-1CAD2A210F53}"/>
                  </a:ext>
                </a:extLst>
              </p:cNvPr>
              <p:cNvPicPr>
                <a:picLocks noChangeAspect="1" noChangeArrowheads="1"/>
              </p:cNvPicPr>
              <p:nvPr/>
            </p:nvPicPr>
            <p:blipFill rotWithShape="1">
              <a:blip r:embed="rId12">
                <a:duotone>
                  <a:srgbClr val="ED7D31">
                    <a:shade val="45000"/>
                    <a:satMod val="135000"/>
                  </a:srgbClr>
                  <a:prstClr val="white"/>
                </a:duotone>
                <a:extLst>
                  <a:ext uri="{BEBA8EAE-BF5A-486C-A8C5-ECC9F3942E4B}">
                    <a14:imgProps xmlns:a14="http://schemas.microsoft.com/office/drawing/2010/main">
                      <a14:imgLayer r:embed="rId13">
                        <a14:imgEffect>
                          <a14:backgroundRemoval t="21000" b="78000" l="37500" r="92000">
                            <a14:foregroundMark x1="88500" y1="21000" x2="88500" y2="21000"/>
                          </a14:backgroundRemoval>
                        </a14:imgEffect>
                      </a14:imgLayer>
                    </a14:imgProps>
                  </a:ext>
                  <a:ext uri="{28A0092B-C50C-407E-A947-70E740481C1C}">
                    <a14:useLocalDpi xmlns:a14="http://schemas.microsoft.com/office/drawing/2010/main" val="0"/>
                  </a:ext>
                </a:extLst>
              </a:blip>
              <a:srcRect l="45622" t="14994" r="816" b="14569"/>
              <a:stretch/>
            </p:blipFill>
            <p:spPr bwMode="auto">
              <a:xfrm rot="16775243" flipV="1">
                <a:off x="4103680" y="17275892"/>
                <a:ext cx="2295402" cy="3018586"/>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a:extLst>
                  <a:ext uri="{FF2B5EF4-FFF2-40B4-BE49-F238E27FC236}">
                    <a16:creationId xmlns:a16="http://schemas.microsoft.com/office/drawing/2014/main" id="{73D9864C-FAD2-47DB-A90C-866C58BE9336}"/>
                  </a:ext>
                </a:extLst>
              </p:cNvPr>
              <p:cNvSpPr/>
              <p:nvPr/>
            </p:nvSpPr>
            <p:spPr>
              <a:xfrm>
                <a:off x="4549991" y="17484530"/>
                <a:ext cx="1477577" cy="53092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Human</a:t>
                </a:r>
              </a:p>
            </p:txBody>
          </p:sp>
          <p:pic>
            <p:nvPicPr>
              <p:cNvPr id="133" name="Picture 132">
                <a:extLst>
                  <a:ext uri="{FF2B5EF4-FFF2-40B4-BE49-F238E27FC236}">
                    <a16:creationId xmlns:a16="http://schemas.microsoft.com/office/drawing/2014/main" id="{38CB8E1B-4B08-4DDF-BD06-0F93744FF945}"/>
                  </a:ext>
                </a:extLst>
              </p:cNvPr>
              <p:cNvPicPr>
                <a:picLocks noChangeAspect="1"/>
              </p:cNvPicPr>
              <p:nvPr/>
            </p:nvPicPr>
            <p:blipFill>
              <a:blip r:embed="rId12">
                <a:duotone>
                  <a:prstClr val="black"/>
                  <a:schemeClr val="accent2">
                    <a:tint val="45000"/>
                    <a:satMod val="400000"/>
                  </a:schemeClr>
                </a:duotone>
                <a:extLst>
                  <a:ext uri="{BEBA8EAE-BF5A-486C-A8C5-ECC9F3942E4B}">
                    <a14:imgProps xmlns:a14="http://schemas.microsoft.com/office/drawing/2010/main">
                      <a14:imgLayer r:embed="rId11">
                        <a14:imgEffect>
                          <a14:backgroundRemoval t="7051" b="89744" l="9548" r="89950">
                            <a14:foregroundMark x1="76382" y1="11538" x2="65327" y2="10897"/>
                            <a14:foregroundMark x1="75879" y1="9615" x2="71357" y2="8333"/>
                            <a14:foregroundMark x1="74372" y1="7692" x2="72362" y2="7051"/>
                            <a14:backgroundMark x1="76884" y1="53205" x2="73869" y2="34615"/>
                          </a14:backgroundRemoval>
                        </a14:imgEffect>
                      </a14:imgLayer>
                    </a14:imgProps>
                  </a:ext>
                </a:extLst>
              </a:blip>
              <a:stretch>
                <a:fillRect/>
              </a:stretch>
            </p:blipFill>
            <p:spPr>
              <a:xfrm>
                <a:off x="8910190" y="18194158"/>
                <a:ext cx="2515850" cy="1972224"/>
              </a:xfrm>
              <a:prstGeom prst="rect">
                <a:avLst/>
              </a:prstGeom>
            </p:spPr>
          </p:pic>
          <p:sp>
            <p:nvSpPr>
              <p:cNvPr id="134" name="Rectangle 133">
                <a:extLst>
                  <a:ext uri="{FF2B5EF4-FFF2-40B4-BE49-F238E27FC236}">
                    <a16:creationId xmlns:a16="http://schemas.microsoft.com/office/drawing/2014/main" id="{33D0276F-FC45-4EA6-8D3B-14BB0723506B}"/>
                  </a:ext>
                </a:extLst>
              </p:cNvPr>
              <p:cNvSpPr/>
              <p:nvPr/>
            </p:nvSpPr>
            <p:spPr>
              <a:xfrm>
                <a:off x="9457179" y="17484530"/>
                <a:ext cx="1477577" cy="53092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Robot</a:t>
                </a:r>
              </a:p>
            </p:txBody>
          </p:sp>
          <p:sp>
            <p:nvSpPr>
              <p:cNvPr id="135" name="Rectangle 134">
                <a:extLst>
                  <a:ext uri="{FF2B5EF4-FFF2-40B4-BE49-F238E27FC236}">
                    <a16:creationId xmlns:a16="http://schemas.microsoft.com/office/drawing/2014/main" id="{FB3C80F8-1B0A-4485-A971-AB6C94F2F32B}"/>
                  </a:ext>
                </a:extLst>
              </p:cNvPr>
              <p:cNvSpPr/>
              <p:nvPr/>
            </p:nvSpPr>
            <p:spPr>
              <a:xfrm>
                <a:off x="4612666" y="22427471"/>
                <a:ext cx="6322089" cy="703949"/>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Sleeve-like wearable interface</a:t>
                </a:r>
              </a:p>
            </p:txBody>
          </p:sp>
          <p:grpSp>
            <p:nvGrpSpPr>
              <p:cNvPr id="136" name="Group 135">
                <a:extLst>
                  <a:ext uri="{FF2B5EF4-FFF2-40B4-BE49-F238E27FC236}">
                    <a16:creationId xmlns:a16="http://schemas.microsoft.com/office/drawing/2014/main" id="{14012DAB-000F-4EEF-A328-2C0548B362C3}"/>
                  </a:ext>
                </a:extLst>
              </p:cNvPr>
              <p:cNvGrpSpPr/>
              <p:nvPr/>
            </p:nvGrpSpPr>
            <p:grpSpPr>
              <a:xfrm>
                <a:off x="3938392" y="17314817"/>
                <a:ext cx="5405022" cy="5040406"/>
                <a:chOff x="18683165" y="11940995"/>
                <a:chExt cx="5405022" cy="5040406"/>
              </a:xfrm>
            </p:grpSpPr>
            <p:sp>
              <p:nvSpPr>
                <p:cNvPr id="137" name="Arrow: Circular 136">
                  <a:extLst>
                    <a:ext uri="{FF2B5EF4-FFF2-40B4-BE49-F238E27FC236}">
                      <a16:creationId xmlns:a16="http://schemas.microsoft.com/office/drawing/2014/main" id="{4BC537B9-7CE5-4C9F-9E7A-5B76002273B3}"/>
                    </a:ext>
                  </a:extLst>
                </p:cNvPr>
                <p:cNvSpPr/>
                <p:nvPr/>
              </p:nvSpPr>
              <p:spPr>
                <a:xfrm rot="16735157" flipH="1">
                  <a:off x="18865473" y="11758687"/>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8" name="TextBox 137">
                  <a:extLst>
                    <a:ext uri="{FF2B5EF4-FFF2-40B4-BE49-F238E27FC236}">
                      <a16:creationId xmlns:a16="http://schemas.microsoft.com/office/drawing/2014/main" id="{DC927F17-D04D-4AED-B960-92520B9C5361}"/>
                    </a:ext>
                  </a:extLst>
                </p:cNvPr>
                <p:cNvSpPr txBox="1"/>
                <p:nvPr/>
              </p:nvSpPr>
              <p:spPr>
                <a:xfrm rot="3156859">
                  <a:off x="19248219" y="15336412"/>
                  <a:ext cx="1453658" cy="278978"/>
                </a:xfrm>
                <a:prstGeom prst="rect">
                  <a:avLst/>
                </a:prstGeom>
                <a:noFill/>
              </p:spPr>
              <p:txBody>
                <a:bodyPr wrap="square">
                  <a:prstTxWarp prst="textArchDown">
                    <a:avLst/>
                  </a:prstTxWarp>
                  <a:spAutoFit/>
                </a:bodyPr>
                <a:lstStyle/>
                <a:p>
                  <a:pPr algn="ctr"/>
                  <a:r>
                    <a:rPr lang="en-US" sz="2400" b="1" dirty="0">
                      <a:solidFill>
                        <a:schemeClr val="bg1"/>
                      </a:solidFill>
                      <a:latin typeface="Ebrima" panose="02000000000000000000" pitchFamily="2" charset="0"/>
                      <a:ea typeface="Ebrima" panose="02000000000000000000" pitchFamily="2" charset="0"/>
                      <a:cs typeface="Ebrima" panose="02000000000000000000" pitchFamily="2" charset="0"/>
                    </a:rPr>
                    <a:t>SIGNALS</a:t>
                  </a:r>
                </a:p>
              </p:txBody>
            </p:sp>
          </p:grpSp>
          <p:grpSp>
            <p:nvGrpSpPr>
              <p:cNvPr id="139" name="Group 138">
                <a:extLst>
                  <a:ext uri="{FF2B5EF4-FFF2-40B4-BE49-F238E27FC236}">
                    <a16:creationId xmlns:a16="http://schemas.microsoft.com/office/drawing/2014/main" id="{91009B1E-9828-4102-BD29-02CE282C28BA}"/>
                  </a:ext>
                </a:extLst>
              </p:cNvPr>
              <p:cNvGrpSpPr/>
              <p:nvPr/>
            </p:nvGrpSpPr>
            <p:grpSpPr>
              <a:xfrm rot="15473799">
                <a:off x="6122208" y="17455177"/>
                <a:ext cx="5405022" cy="5040406"/>
                <a:chOff x="26932792" y="12661939"/>
                <a:chExt cx="5405022" cy="5040406"/>
              </a:xfrm>
            </p:grpSpPr>
            <p:sp>
              <p:nvSpPr>
                <p:cNvPr id="140" name="Arrow: Circular 139">
                  <a:extLst>
                    <a:ext uri="{FF2B5EF4-FFF2-40B4-BE49-F238E27FC236}">
                      <a16:creationId xmlns:a16="http://schemas.microsoft.com/office/drawing/2014/main" id="{F00BE130-6EAE-4FE1-B0CD-F22C532474EF}"/>
                    </a:ext>
                  </a:extLst>
                </p:cNvPr>
                <p:cNvSpPr/>
                <p:nvPr/>
              </p:nvSpPr>
              <p:spPr>
                <a:xfrm rot="16735157" flipH="1">
                  <a:off x="27115100" y="12479631"/>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1" name="TextBox 140">
                  <a:extLst>
                    <a:ext uri="{FF2B5EF4-FFF2-40B4-BE49-F238E27FC236}">
                      <a16:creationId xmlns:a16="http://schemas.microsoft.com/office/drawing/2014/main" id="{16AA0593-0185-4E34-B87C-90C9A6039949}"/>
                    </a:ext>
                  </a:extLst>
                </p:cNvPr>
                <p:cNvSpPr txBox="1"/>
                <p:nvPr/>
              </p:nvSpPr>
              <p:spPr>
                <a:xfrm rot="3156859">
                  <a:off x="27473219" y="16052576"/>
                  <a:ext cx="1453658" cy="278977"/>
                </a:xfrm>
                <a:prstGeom prst="rect">
                  <a:avLst/>
                </a:prstGeom>
                <a:noFill/>
              </p:spPr>
              <p:txBody>
                <a:bodyPr wrap="square">
                  <a:prstTxWarp prst="textArchDown">
                    <a:avLst/>
                  </a:prstTxWarp>
                  <a:spAutoFit/>
                </a:bodyPr>
                <a:lstStyle/>
                <a:p>
                  <a:pPr algn="ctr"/>
                  <a:r>
                    <a:rPr lang="en-US" sz="2400" b="1" dirty="0">
                      <a:solidFill>
                        <a:schemeClr val="bg1"/>
                      </a:solidFill>
                      <a:latin typeface="Ebrima" panose="02000000000000000000" pitchFamily="2" charset="0"/>
                      <a:ea typeface="Ebrima" panose="02000000000000000000" pitchFamily="2" charset="0"/>
                      <a:cs typeface="Ebrima" panose="02000000000000000000" pitchFamily="2" charset="0"/>
                    </a:rPr>
                    <a:t>SIGNALS</a:t>
                  </a:r>
                </a:p>
              </p:txBody>
            </p:sp>
          </p:grpSp>
        </p:grpSp>
        <p:grpSp>
          <p:nvGrpSpPr>
            <p:cNvPr id="142" name="Group 141">
              <a:extLst>
                <a:ext uri="{FF2B5EF4-FFF2-40B4-BE49-F238E27FC236}">
                  <a16:creationId xmlns:a16="http://schemas.microsoft.com/office/drawing/2014/main" id="{75462A21-1619-47E8-90A8-43095D4021F4}"/>
                </a:ext>
              </a:extLst>
            </p:cNvPr>
            <p:cNvGrpSpPr/>
            <p:nvPr/>
          </p:nvGrpSpPr>
          <p:grpSpPr>
            <a:xfrm rot="7781158">
              <a:off x="5256046" y="16977870"/>
              <a:ext cx="5405022" cy="5040406"/>
              <a:chOff x="26932792" y="12661939"/>
              <a:chExt cx="5405022" cy="5040406"/>
            </a:xfrm>
          </p:grpSpPr>
          <p:sp>
            <p:nvSpPr>
              <p:cNvPr id="143" name="Arrow: Circular 142">
                <a:extLst>
                  <a:ext uri="{FF2B5EF4-FFF2-40B4-BE49-F238E27FC236}">
                    <a16:creationId xmlns:a16="http://schemas.microsoft.com/office/drawing/2014/main" id="{52C1CF25-EF60-4998-9D80-541F354AC309}"/>
                  </a:ext>
                </a:extLst>
              </p:cNvPr>
              <p:cNvSpPr/>
              <p:nvPr/>
            </p:nvSpPr>
            <p:spPr>
              <a:xfrm rot="16735157" flipH="1">
                <a:off x="27115100" y="12479631"/>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4" name="TextBox 143">
                <a:extLst>
                  <a:ext uri="{FF2B5EF4-FFF2-40B4-BE49-F238E27FC236}">
                    <a16:creationId xmlns:a16="http://schemas.microsoft.com/office/drawing/2014/main" id="{79B4FDCD-C21D-44CF-8059-743C45A3B9FB}"/>
                  </a:ext>
                </a:extLst>
              </p:cNvPr>
              <p:cNvSpPr txBox="1"/>
              <p:nvPr/>
            </p:nvSpPr>
            <p:spPr>
              <a:xfrm rot="13818842">
                <a:off x="27571466" y="15971592"/>
                <a:ext cx="1453658" cy="278978"/>
              </a:xfrm>
              <a:prstGeom prst="rect">
                <a:avLst/>
              </a:prstGeom>
              <a:noFill/>
            </p:spPr>
            <p:txBody>
              <a:bodyPr wrap="square">
                <a:prstTxWarp prst="textArchUp">
                  <a:avLst/>
                </a:prstTxWarp>
                <a:spAutoFit/>
              </a:bodyPr>
              <a:lstStyle/>
              <a:p>
                <a:pPr algn="ctr"/>
                <a:r>
                  <a:rPr lang="en-US" sz="2400" b="1" dirty="0">
                    <a:solidFill>
                      <a:schemeClr val="bg1"/>
                    </a:solidFill>
                    <a:latin typeface="Ebrima" panose="02000000000000000000" pitchFamily="2" charset="0"/>
                    <a:ea typeface="Ebrima" panose="02000000000000000000" pitchFamily="2" charset="0"/>
                    <a:cs typeface="Ebrima" panose="02000000000000000000" pitchFamily="2" charset="0"/>
                  </a:rPr>
                  <a:t>FORCES</a:t>
                </a:r>
              </a:p>
            </p:txBody>
          </p:sp>
        </p:grpSp>
      </p:grpSp>
      <p:grpSp>
        <p:nvGrpSpPr>
          <p:cNvPr id="44" name="Group 43">
            <a:extLst>
              <a:ext uri="{FF2B5EF4-FFF2-40B4-BE49-F238E27FC236}">
                <a16:creationId xmlns:a16="http://schemas.microsoft.com/office/drawing/2014/main" id="{25DE9FD9-24E6-4ADD-A1F5-FF08566832E0}"/>
              </a:ext>
            </a:extLst>
          </p:cNvPr>
          <p:cNvGrpSpPr/>
          <p:nvPr/>
        </p:nvGrpSpPr>
        <p:grpSpPr>
          <a:xfrm>
            <a:off x="8226394" y="17134840"/>
            <a:ext cx="5908312" cy="4756228"/>
            <a:chOff x="7705040" y="16931323"/>
            <a:chExt cx="7309639" cy="4973720"/>
          </a:xfrm>
        </p:grpSpPr>
        <p:pic>
          <p:nvPicPr>
            <p:cNvPr id="41" name="Picture 10" descr="Flexor Digitorum Superficialis - UW Radiology">
              <a:extLst>
                <a:ext uri="{FF2B5EF4-FFF2-40B4-BE49-F238E27FC236}">
                  <a16:creationId xmlns:a16="http://schemas.microsoft.com/office/drawing/2014/main" id="{62418377-987A-4AAA-8DD5-0156FCC7D144}"/>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5053" b="97474" l="5093" r="89815">
                          <a14:foregroundMark x1="83796" y1="5263" x2="83796" y2="5263"/>
                          <a14:foregroundMark x1="40741" y1="92632" x2="40741" y2="92632"/>
                          <a14:foregroundMark x1="8333" y1="73895" x2="8333" y2="73895"/>
                          <a14:foregroundMark x1="13426" y1="93895" x2="13426" y2="93895"/>
                          <a14:foregroundMark x1="25926" y1="95158" x2="25926" y2="95158"/>
                          <a14:foregroundMark x1="39815" y1="96000" x2="39815" y2="96000"/>
                          <a14:foregroundMark x1="26389" y1="97684" x2="26389" y2="97684"/>
                          <a14:foregroundMark x1="5093" y1="80211" x2="5093" y2="80211"/>
                          <a14:foregroundMark x1="43056" y1="72842" x2="43056" y2="72842"/>
                          <a14:foregroundMark x1="43056" y1="71579" x2="43056" y2="71579"/>
                          <a14:backgroundMark x1="29630" y1="70526" x2="29630" y2="70526"/>
                          <a14:backgroundMark x1="30556" y1="70105" x2="30556" y2="70105"/>
                          <a14:backgroundMark x1="32870" y1="59579" x2="32870" y2="59579"/>
                          <a14:backgroundMark x1="31019" y1="69053" x2="31019" y2="69053"/>
                          <a14:backgroundMark x1="31481" y1="68421" x2="31481" y2="68421"/>
                          <a14:backgroundMark x1="36111" y1="72000" x2="36111" y2="72000"/>
                          <a14:backgroundMark x1="36574" y1="71579" x2="36574" y2="71579"/>
                          <a14:backgroundMark x1="36574" y1="71158" x2="36574" y2="71158"/>
                          <a14:backgroundMark x1="34259" y1="77895" x2="34259" y2="77895"/>
                          <a14:backgroundMark x1="36574" y1="70526" x2="36574" y2="70526"/>
                          <a14:backgroundMark x1="41667" y1="74737" x2="41667" y2="74737"/>
                          <a14:backgroundMark x1="41667" y1="74105" x2="41667" y2="74105"/>
                          <a14:backgroundMark x1="41667" y1="73474" x2="41667" y2="73474"/>
                          <a14:backgroundMark x1="41667" y1="72842" x2="41667" y2="72842"/>
                          <a14:backgroundMark x1="41667" y1="72000" x2="41667" y2="72000"/>
                          <a14:backgroundMark x1="41667" y1="71579" x2="41667" y2="71579"/>
                          <a14:backgroundMark x1="41667" y1="77684" x2="41667" y2="77684"/>
                          <a14:backgroundMark x1="25926" y1="78316" x2="25926" y2="78316"/>
                          <a14:backgroundMark x1="41667" y1="71158" x2="41667" y2="71158"/>
                        </a14:backgroundRemoval>
                      </a14:imgEffect>
                    </a14:imgLayer>
                  </a14:imgProps>
                </a:ext>
                <a:ext uri="{28A0092B-C50C-407E-A947-70E740481C1C}">
                  <a14:useLocalDpi xmlns:a14="http://schemas.microsoft.com/office/drawing/2010/main" val="0"/>
                </a:ext>
              </a:extLst>
            </a:blip>
            <a:srcRect/>
            <a:stretch>
              <a:fillRect/>
            </a:stretch>
          </p:blipFill>
          <p:spPr bwMode="auto">
            <a:xfrm rot="11469548">
              <a:off x="7705040" y="16931323"/>
              <a:ext cx="2261734" cy="497372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lexor Pollicis Brevis Muscle - Origins &amp;amp; Function - Human Anatomy | Kenhub  - YouTube">
              <a:extLst>
                <a:ext uri="{FF2B5EF4-FFF2-40B4-BE49-F238E27FC236}">
                  <a16:creationId xmlns:a16="http://schemas.microsoft.com/office/drawing/2014/main" id="{22AE2751-E247-4C80-8CA0-74BC0D279089}"/>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23611" b="92778" l="31250" r="79375">
                          <a14:foregroundMark x1="31250" y1="83611" x2="31250" y2="83611"/>
                          <a14:foregroundMark x1="42031" y1="92778" x2="42031" y2="92778"/>
                          <a14:foregroundMark x1="60781" y1="29444" x2="60781" y2="29444"/>
                          <a14:foregroundMark x1="66250" y1="23611" x2="66250" y2="23611"/>
                        </a14:backgroundRemoval>
                      </a14:imgEffect>
                    </a14:imgLayer>
                  </a14:imgProps>
                </a:ext>
                <a:ext uri="{28A0092B-C50C-407E-A947-70E740481C1C}">
                  <a14:useLocalDpi xmlns:a14="http://schemas.microsoft.com/office/drawing/2010/main" val="0"/>
                </a:ext>
              </a:extLst>
            </a:blip>
            <a:srcRect l="29356" t="23359" r="15067" b="-2544"/>
            <a:stretch/>
          </p:blipFill>
          <p:spPr bwMode="auto">
            <a:xfrm rot="10240763">
              <a:off x="11269368" y="18243499"/>
              <a:ext cx="3745311" cy="30016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xtensor digitorum: Origin, insertion and action | Kenhub">
              <a:extLst>
                <a:ext uri="{FF2B5EF4-FFF2-40B4-BE49-F238E27FC236}">
                  <a16:creationId xmlns:a16="http://schemas.microsoft.com/office/drawing/2014/main" id="{2869F984-419E-4603-BF22-3AE2ADBBBBDD}"/>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backgroundRemoval t="9000" b="96500" l="26375" r="72000">
                          <a14:foregroundMark x1="72000" y1="9000" x2="72000" y2="9000"/>
                          <a14:foregroundMark x1="47500" y1="92750" x2="47500" y2="92750"/>
                          <a14:foregroundMark x1="31875" y1="95125" x2="31875" y2="95125"/>
                          <a14:foregroundMark x1="27875" y1="92250" x2="27875" y2="92250"/>
                          <a14:foregroundMark x1="53875" y1="60875" x2="53875" y2="60875"/>
                          <a14:foregroundMark x1="54625" y1="58375" x2="51125" y2="69500"/>
                          <a14:foregroundMark x1="50125" y1="70875" x2="50125" y2="70875"/>
                          <a14:foregroundMark x1="30625" y1="96125" x2="30250" y2="96500"/>
                          <a14:foregroundMark x1="28875" y1="84250" x2="28875" y2="84250"/>
                          <a14:foregroundMark x1="26875" y1="88500" x2="26875" y2="88500"/>
                          <a14:foregroundMark x1="26625" y1="93375" x2="26625" y2="93375"/>
                          <a14:foregroundMark x1="46375" y1="74000" x2="46375" y2="74000"/>
                          <a14:foregroundMark x1="46125" y1="73875" x2="46125" y2="73875"/>
                          <a14:foregroundMark x1="45750" y1="73875" x2="45500" y2="74000"/>
                          <a14:foregroundMark x1="46500" y1="73750" x2="46625" y2="73750"/>
                          <a14:foregroundMark x1="45000" y1="74125" x2="45000" y2="74125"/>
                          <a14:foregroundMark x1="44500" y1="74750" x2="44500" y2="74750"/>
                          <a14:foregroundMark x1="44750" y1="74375" x2="44750" y2="74375"/>
                          <a14:foregroundMark x1="29250" y1="83500" x2="29250" y2="83500"/>
                          <a14:foregroundMark x1="29875" y1="83125" x2="29875" y2="83125"/>
                          <a14:foregroundMark x1="26375" y1="88500" x2="26375" y2="88500"/>
                          <a14:foregroundMark x1="30000" y1="96500" x2="30000" y2="96500"/>
                          <a14:foregroundMark x1="30500" y1="96125" x2="30500" y2="96125"/>
                          <a14:foregroundMark x1="30750" y1="95875" x2="30750" y2="95875"/>
                          <a14:foregroundMark x1="30875" y1="95750" x2="30875" y2="95750"/>
                          <a14:foregroundMark x1="30750" y1="95750" x2="30750" y2="95750"/>
                          <a14:backgroundMark x1="40625" y1="85875" x2="40625" y2="85875"/>
                          <a14:backgroundMark x1="43125" y1="79875" x2="43125" y2="79875"/>
                          <a14:backgroundMark x1="43375" y1="79625" x2="43375" y2="79625"/>
                          <a14:backgroundMark x1="43375" y1="77250" x2="43375" y2="77250"/>
                        </a14:backgroundRemoval>
                      </a14:imgEffect>
                    </a14:imgLayer>
                  </a14:imgProps>
                </a:ext>
                <a:ext uri="{28A0092B-C50C-407E-A947-70E740481C1C}">
                  <a14:useLocalDpi xmlns:a14="http://schemas.microsoft.com/office/drawing/2010/main" val="0"/>
                </a:ext>
              </a:extLst>
            </a:blip>
            <a:srcRect l="23996" r="24591"/>
            <a:stretch/>
          </p:blipFill>
          <p:spPr bwMode="auto">
            <a:xfrm rot="13509447" flipH="1">
              <a:off x="9629379" y="16405623"/>
              <a:ext cx="2221443" cy="6047638"/>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TextBox 163">
            <a:extLst>
              <a:ext uri="{FF2B5EF4-FFF2-40B4-BE49-F238E27FC236}">
                <a16:creationId xmlns:a16="http://schemas.microsoft.com/office/drawing/2014/main" id="{C40228B9-FE6D-474A-9B20-9699CF332CDE}"/>
              </a:ext>
            </a:extLst>
          </p:cNvPr>
          <p:cNvSpPr txBox="1"/>
          <p:nvPr/>
        </p:nvSpPr>
        <p:spPr>
          <a:xfrm>
            <a:off x="1471719" y="16309956"/>
            <a:ext cx="12319140" cy="1140633"/>
          </a:xfrm>
          <a:prstGeom prst="rect">
            <a:avLst/>
          </a:prstGeom>
          <a:noFill/>
        </p:spPr>
        <p:txBody>
          <a:bodyPr wrap="square">
            <a:spAutoFit/>
          </a:bodyPr>
          <a:lstStyle/>
          <a:p>
            <a:pPr>
              <a:lnSpc>
                <a:spcPct val="150000"/>
              </a:lnSpc>
            </a:pPr>
            <a:r>
              <a:rPr lang="en-US" sz="2400" dirty="0">
                <a:solidFill>
                  <a:srgbClr val="183562"/>
                </a:solidFill>
                <a:latin typeface="Ebrima" panose="02000000000000000000" pitchFamily="2" charset="0"/>
                <a:ea typeface="Ebrima" panose="02000000000000000000" pitchFamily="2" charset="0"/>
                <a:cs typeface="Ebrima" panose="02000000000000000000" pitchFamily="2" charset="0"/>
              </a:rPr>
              <a:t>A wearable interface embedded with surface electrodes allow for analysis of neuromuscular characteristics including fatigue and intent</a:t>
            </a:r>
            <a:endParaRPr lang="en-US" sz="2400" dirty="0"/>
          </a:p>
        </p:txBody>
      </p:sp>
      <p:sp>
        <p:nvSpPr>
          <p:cNvPr id="167" name="TextBox 166">
            <a:extLst>
              <a:ext uri="{FF2B5EF4-FFF2-40B4-BE49-F238E27FC236}">
                <a16:creationId xmlns:a16="http://schemas.microsoft.com/office/drawing/2014/main" id="{3378323E-20BD-466B-9C18-93E6F813A462}"/>
              </a:ext>
            </a:extLst>
          </p:cNvPr>
          <p:cNvSpPr txBox="1"/>
          <p:nvPr/>
        </p:nvSpPr>
        <p:spPr>
          <a:xfrm>
            <a:off x="7705107" y="21981649"/>
            <a:ext cx="6620528" cy="707886"/>
          </a:xfrm>
          <a:prstGeom prst="rect">
            <a:avLst/>
          </a:prstGeom>
          <a:noFill/>
        </p:spPr>
        <p:txBody>
          <a:bodyPr wrap="square">
            <a:spAutoFit/>
          </a:bodyPr>
          <a:lstStyle/>
          <a:p>
            <a:r>
              <a:rPr lang="pt-BR" sz="2000" dirty="0">
                <a:solidFill>
                  <a:srgbClr val="183562"/>
                </a:solidFill>
                <a:latin typeface="Ebrima" panose="02000000000000000000" pitchFamily="2" charset="0"/>
                <a:ea typeface="Ebrima" panose="02000000000000000000" pitchFamily="2" charset="0"/>
                <a:cs typeface="Ebrima" panose="02000000000000000000" pitchFamily="2" charset="0"/>
              </a:rPr>
              <a:t>Flexor digitorum superficialis (left), extensor digitorum (middle), flexor pollicis brevis (right)</a:t>
            </a:r>
          </a:p>
        </p:txBody>
      </p:sp>
      <p:sp>
        <p:nvSpPr>
          <p:cNvPr id="168" name="Rectangle 167">
            <a:extLst>
              <a:ext uri="{FF2B5EF4-FFF2-40B4-BE49-F238E27FC236}">
                <a16:creationId xmlns:a16="http://schemas.microsoft.com/office/drawing/2014/main" id="{7C9033DD-D78C-455F-A65B-4BE99DEC8BCD}"/>
              </a:ext>
            </a:extLst>
          </p:cNvPr>
          <p:cNvSpPr/>
          <p:nvPr/>
        </p:nvSpPr>
        <p:spPr>
          <a:xfrm>
            <a:off x="32701163" y="11676326"/>
            <a:ext cx="1805913" cy="886164"/>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Fatigue estimation</a:t>
            </a:r>
          </a:p>
        </p:txBody>
      </p:sp>
      <p:sp>
        <p:nvSpPr>
          <p:cNvPr id="169" name="Arrow: Right 168">
            <a:extLst>
              <a:ext uri="{FF2B5EF4-FFF2-40B4-BE49-F238E27FC236}">
                <a16:creationId xmlns:a16="http://schemas.microsoft.com/office/drawing/2014/main" id="{C4969DF4-6E20-4844-8899-364B9D558E63}"/>
              </a:ext>
            </a:extLst>
          </p:cNvPr>
          <p:cNvSpPr/>
          <p:nvPr/>
        </p:nvSpPr>
        <p:spPr>
          <a:xfrm>
            <a:off x="23008741" y="12987507"/>
            <a:ext cx="978408" cy="484632"/>
          </a:xfrm>
          <a:prstGeom prst="rightArrow">
            <a:avLst>
              <a:gd name="adj1" fmla="val 50000"/>
              <a:gd name="adj2" fmla="val 85377"/>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Ebrima" panose="02000000000000000000" pitchFamily="2" charset="0"/>
              <a:ea typeface="Ebrima" panose="02000000000000000000" pitchFamily="2" charset="0"/>
              <a:cs typeface="Ebrima" panose="02000000000000000000" pitchFamily="2" charset="0"/>
            </a:endParaRPr>
          </a:p>
        </p:txBody>
      </p:sp>
      <p:cxnSp>
        <p:nvCxnSpPr>
          <p:cNvPr id="63" name="Straight Connector 62">
            <a:extLst>
              <a:ext uri="{FF2B5EF4-FFF2-40B4-BE49-F238E27FC236}">
                <a16:creationId xmlns:a16="http://schemas.microsoft.com/office/drawing/2014/main" id="{9AA811EA-ED22-4343-BA7A-37B1B31C7C2E}"/>
              </a:ext>
            </a:extLst>
          </p:cNvPr>
          <p:cNvCxnSpPr/>
          <p:nvPr/>
        </p:nvCxnSpPr>
        <p:spPr>
          <a:xfrm>
            <a:off x="17623746" y="12833194"/>
            <a:ext cx="0" cy="308625"/>
          </a:xfrm>
          <a:prstGeom prst="line">
            <a:avLst/>
          </a:prstGeom>
          <a:ln>
            <a:solidFill>
              <a:srgbClr val="18356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21CE4D9-467F-4806-9A0D-3E0C938A82CD}"/>
              </a:ext>
            </a:extLst>
          </p:cNvPr>
          <p:cNvCxnSpPr/>
          <p:nvPr/>
        </p:nvCxnSpPr>
        <p:spPr>
          <a:xfrm>
            <a:off x="17434832" y="13937238"/>
            <a:ext cx="0" cy="308625"/>
          </a:xfrm>
          <a:prstGeom prst="line">
            <a:avLst/>
          </a:prstGeom>
          <a:ln>
            <a:solidFill>
              <a:srgbClr val="183562"/>
            </a:solidFill>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39A1EB89-0194-4ABD-B6C3-8789AA02A5D2}"/>
              </a:ext>
            </a:extLst>
          </p:cNvPr>
          <p:cNvGrpSpPr/>
          <p:nvPr/>
        </p:nvGrpSpPr>
        <p:grpSpPr>
          <a:xfrm>
            <a:off x="710335" y="14758309"/>
            <a:ext cx="13548464" cy="1241212"/>
            <a:chOff x="862735" y="4669318"/>
            <a:chExt cx="13548464" cy="1241212"/>
          </a:xfrm>
        </p:grpSpPr>
        <p:sp>
          <p:nvSpPr>
            <p:cNvPr id="180" name="Rectangle 179">
              <a:extLst>
                <a:ext uri="{FF2B5EF4-FFF2-40B4-BE49-F238E27FC236}">
                  <a16:creationId xmlns:a16="http://schemas.microsoft.com/office/drawing/2014/main" id="{2CB64F65-6068-4632-A0E3-CDDE92E5B901}"/>
                </a:ext>
              </a:extLst>
            </p:cNvPr>
            <p:cNvSpPr/>
            <p:nvPr/>
          </p:nvSpPr>
          <p:spPr>
            <a:xfrm>
              <a:off x="862735" y="4669318"/>
              <a:ext cx="13114757" cy="1241212"/>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latin typeface="Ebrima" panose="02000000000000000000" pitchFamily="2" charset="0"/>
                  <a:ea typeface="Ebrima" panose="02000000000000000000" pitchFamily="2" charset="0"/>
                  <a:cs typeface="Ebrima" panose="02000000000000000000" pitchFamily="2" charset="0"/>
                </a:rPr>
                <a:t>METHODS</a:t>
              </a:r>
            </a:p>
          </p:txBody>
        </p:sp>
        <p:sp>
          <p:nvSpPr>
            <p:cNvPr id="181" name="Rectangle 180">
              <a:extLst>
                <a:ext uri="{FF2B5EF4-FFF2-40B4-BE49-F238E27FC236}">
                  <a16:creationId xmlns:a16="http://schemas.microsoft.com/office/drawing/2014/main" id="{B6D0C97D-AC0E-4F94-924F-AFF05ABACDD6}"/>
                </a:ext>
              </a:extLst>
            </p:cNvPr>
            <p:cNvSpPr/>
            <p:nvPr/>
          </p:nvSpPr>
          <p:spPr>
            <a:xfrm rot="2704610">
              <a:off x="13512624" y="4838458"/>
              <a:ext cx="895751" cy="90139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900FA9B7-DCE0-4D3E-BDFE-92BBDEA90313}"/>
              </a:ext>
            </a:extLst>
          </p:cNvPr>
          <p:cNvGrpSpPr/>
          <p:nvPr/>
        </p:nvGrpSpPr>
        <p:grpSpPr>
          <a:xfrm>
            <a:off x="710335" y="23747857"/>
            <a:ext cx="13548464" cy="1241212"/>
            <a:chOff x="710335" y="4516918"/>
            <a:chExt cx="13548464" cy="1241212"/>
          </a:xfrm>
        </p:grpSpPr>
        <p:sp>
          <p:nvSpPr>
            <p:cNvPr id="184" name="Rectangle 183">
              <a:extLst>
                <a:ext uri="{FF2B5EF4-FFF2-40B4-BE49-F238E27FC236}">
                  <a16:creationId xmlns:a16="http://schemas.microsoft.com/office/drawing/2014/main" id="{7BAD1112-CD6A-4FB0-B483-EF3B6DDB3765}"/>
                </a:ext>
              </a:extLst>
            </p:cNvPr>
            <p:cNvSpPr/>
            <p:nvPr/>
          </p:nvSpPr>
          <p:spPr>
            <a:xfrm>
              <a:off x="710335" y="4516918"/>
              <a:ext cx="13114757" cy="1241212"/>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latin typeface="Ebrima" panose="02000000000000000000" pitchFamily="2" charset="0"/>
                  <a:ea typeface="Ebrima" panose="02000000000000000000" pitchFamily="2" charset="0"/>
                  <a:cs typeface="Ebrima" panose="02000000000000000000" pitchFamily="2" charset="0"/>
                </a:rPr>
                <a:t>REFERENCES</a:t>
              </a:r>
            </a:p>
          </p:txBody>
        </p:sp>
        <p:sp>
          <p:nvSpPr>
            <p:cNvPr id="185" name="Rectangle 184">
              <a:extLst>
                <a:ext uri="{FF2B5EF4-FFF2-40B4-BE49-F238E27FC236}">
                  <a16:creationId xmlns:a16="http://schemas.microsoft.com/office/drawing/2014/main" id="{062FC179-A09A-445B-965F-80937DFA77A5}"/>
                </a:ext>
              </a:extLst>
            </p:cNvPr>
            <p:cNvSpPr/>
            <p:nvPr/>
          </p:nvSpPr>
          <p:spPr>
            <a:xfrm rot="2704610">
              <a:off x="13360224" y="4686058"/>
              <a:ext cx="895751" cy="90139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 name="TextBox 173">
            <a:extLst>
              <a:ext uri="{FF2B5EF4-FFF2-40B4-BE49-F238E27FC236}">
                <a16:creationId xmlns:a16="http://schemas.microsoft.com/office/drawing/2014/main" id="{06623332-589C-43EA-B764-75BB7D538171}"/>
              </a:ext>
            </a:extLst>
          </p:cNvPr>
          <p:cNvSpPr txBox="1"/>
          <p:nvPr/>
        </p:nvSpPr>
        <p:spPr>
          <a:xfrm>
            <a:off x="14711025" y="24120185"/>
            <a:ext cx="13114757" cy="2677656"/>
          </a:xfrm>
          <a:prstGeom prst="rect">
            <a:avLst/>
          </a:prstGeom>
          <a:noFill/>
        </p:spPr>
        <p:txBody>
          <a:bodyPr wrap="square">
            <a:spAutoFit/>
          </a:bodyPr>
          <a:lstStyle/>
          <a:p>
            <a:pPr algn="just"/>
            <a:r>
              <a:rPr lang="en-US" sz="1400" b="0" i="0" dirty="0">
                <a:solidFill>
                  <a:srgbClr val="183562"/>
                </a:solidFill>
                <a:effectLst/>
                <a:latin typeface="Arial" panose="020B0604020202020204" pitchFamily="34" charset="0"/>
              </a:rPr>
              <a:t>[6] K. E. Madden, A. Deshpande, B. J. Peters, J. M. Rogers, E. A. </a:t>
            </a:r>
            <a:r>
              <a:rPr lang="en-US" sz="1400" b="0" i="0" dirty="0" err="1">
                <a:solidFill>
                  <a:srgbClr val="183562"/>
                </a:solidFill>
                <a:effectLst/>
                <a:latin typeface="Arial" panose="020B0604020202020204" pitchFamily="34" charset="0"/>
              </a:rPr>
              <a:t>Laske</a:t>
            </a:r>
            <a:r>
              <a:rPr lang="en-US" sz="1400" b="0" i="0" dirty="0">
                <a:solidFill>
                  <a:srgbClr val="183562"/>
                </a:solidFill>
                <a:effectLst/>
                <a:latin typeface="Arial" panose="020B0604020202020204" pitchFamily="34" charset="0"/>
              </a:rPr>
              <a:t>, and E. McBryan. The influence of robotic assistance on reducing neuromuscular effort and fatigue during extravehicular activity glove use. 2017.</a:t>
            </a:r>
          </a:p>
          <a:p>
            <a:pPr algn="just"/>
            <a:r>
              <a:rPr lang="en-US" sz="1400" b="0" i="0" dirty="0">
                <a:solidFill>
                  <a:srgbClr val="183562"/>
                </a:solidFill>
                <a:effectLst/>
                <a:latin typeface="Arial" panose="020B0604020202020204" pitchFamily="34" charset="0"/>
              </a:rPr>
              <a:t>[7] J. </a:t>
            </a:r>
            <a:r>
              <a:rPr lang="en-US" sz="1400" b="0" i="0" dirty="0" err="1">
                <a:solidFill>
                  <a:srgbClr val="183562"/>
                </a:solidFill>
                <a:effectLst/>
                <a:latin typeface="Arial" panose="020B0604020202020204" pitchFamily="34" charset="0"/>
              </a:rPr>
              <a:t>Massion</a:t>
            </a:r>
            <a:r>
              <a:rPr lang="en-US" sz="1400" b="0" i="0" dirty="0">
                <a:solidFill>
                  <a:srgbClr val="183562"/>
                </a:solidFill>
                <a:effectLst/>
                <a:latin typeface="Arial" panose="020B0604020202020204" pitchFamily="34" charset="0"/>
              </a:rPr>
              <a:t>, V. </a:t>
            </a:r>
            <a:r>
              <a:rPr lang="en-US" sz="1400" b="0" i="0" dirty="0" err="1">
                <a:solidFill>
                  <a:srgbClr val="183562"/>
                </a:solidFill>
                <a:effectLst/>
                <a:latin typeface="Arial" panose="020B0604020202020204" pitchFamily="34" charset="0"/>
              </a:rPr>
              <a:t>Gurfinkel</a:t>
            </a:r>
            <a:r>
              <a:rPr lang="en-US" sz="1400" b="0" i="0" dirty="0">
                <a:solidFill>
                  <a:srgbClr val="183562"/>
                </a:solidFill>
                <a:effectLst/>
                <a:latin typeface="Arial" panose="020B0604020202020204" pitchFamily="34" charset="0"/>
              </a:rPr>
              <a:t>, M. </a:t>
            </a:r>
            <a:r>
              <a:rPr lang="en-US" sz="1400" b="0" i="0" dirty="0" err="1">
                <a:solidFill>
                  <a:srgbClr val="183562"/>
                </a:solidFill>
                <a:effectLst/>
                <a:latin typeface="Arial" panose="020B0604020202020204" pitchFamily="34" charset="0"/>
              </a:rPr>
              <a:t>Lipshits</a:t>
            </a:r>
            <a:r>
              <a:rPr lang="en-US" sz="1400" b="0" i="0" dirty="0">
                <a:solidFill>
                  <a:srgbClr val="183562"/>
                </a:solidFill>
                <a:effectLst/>
                <a:latin typeface="Arial" panose="020B0604020202020204" pitchFamily="34" charset="0"/>
              </a:rPr>
              <a:t>, A. </a:t>
            </a:r>
            <a:r>
              <a:rPr lang="en-US" sz="1400" b="0" i="0" dirty="0" err="1">
                <a:solidFill>
                  <a:srgbClr val="183562"/>
                </a:solidFill>
                <a:effectLst/>
                <a:latin typeface="Arial" panose="020B0604020202020204" pitchFamily="34" charset="0"/>
              </a:rPr>
              <a:t>Obadia</a:t>
            </a:r>
            <a:r>
              <a:rPr lang="en-US" sz="1400" b="0" i="0" dirty="0">
                <a:solidFill>
                  <a:srgbClr val="183562"/>
                </a:solidFill>
                <a:effectLst/>
                <a:latin typeface="Arial" panose="020B0604020202020204" pitchFamily="34" charset="0"/>
              </a:rPr>
              <a:t>, and K. Popov. [strategy and synergy: two levels of equilibrium control during movement. effects of the microgravity].</a:t>
            </a:r>
            <a:r>
              <a:rPr lang="en-US" sz="1400" b="0" i="0" dirty="0" err="1">
                <a:solidFill>
                  <a:srgbClr val="183562"/>
                </a:solidFill>
                <a:effectLst/>
                <a:latin typeface="Arial" panose="020B0604020202020204" pitchFamily="34" charset="0"/>
              </a:rPr>
              <a:t>Comptes</a:t>
            </a:r>
            <a:r>
              <a:rPr lang="en-US" sz="1400" b="0" i="0" dirty="0">
                <a:solidFill>
                  <a:srgbClr val="183562"/>
                </a:solidFill>
                <a:effectLst/>
                <a:latin typeface="Arial" panose="020B0604020202020204" pitchFamily="34" charset="0"/>
              </a:rPr>
              <a:t> </a:t>
            </a:r>
            <a:r>
              <a:rPr lang="en-US" sz="1400" b="0" i="0" dirty="0" err="1">
                <a:solidFill>
                  <a:srgbClr val="183562"/>
                </a:solidFill>
                <a:effectLst/>
                <a:latin typeface="Arial" panose="020B0604020202020204" pitchFamily="34" charset="0"/>
              </a:rPr>
              <a:t>rendus</a:t>
            </a:r>
            <a:r>
              <a:rPr lang="en-US" sz="1400" b="0" i="0" dirty="0">
                <a:solidFill>
                  <a:srgbClr val="183562"/>
                </a:solidFill>
                <a:effectLst/>
                <a:latin typeface="Arial" panose="020B0604020202020204" pitchFamily="34" charset="0"/>
              </a:rPr>
              <a:t> de </a:t>
            </a:r>
            <a:r>
              <a:rPr lang="en-US" sz="1400" b="0" i="0" dirty="0" err="1">
                <a:solidFill>
                  <a:srgbClr val="183562"/>
                </a:solidFill>
                <a:effectLst/>
                <a:latin typeface="Arial" panose="020B0604020202020204" pitchFamily="34" charset="0"/>
              </a:rPr>
              <a:t>l’Academie</a:t>
            </a:r>
            <a:r>
              <a:rPr lang="en-US" sz="1400" b="0" i="0" dirty="0">
                <a:solidFill>
                  <a:srgbClr val="183562"/>
                </a:solidFill>
                <a:effectLst/>
                <a:latin typeface="Arial" panose="020B0604020202020204" pitchFamily="34" charset="0"/>
              </a:rPr>
              <a:t> des sciences. Serie III, Sciences de la vie, 314 2:87–92, 1992.</a:t>
            </a:r>
          </a:p>
          <a:p>
            <a:pPr algn="just"/>
            <a:r>
              <a:rPr lang="en-US" sz="1400" b="0" i="0" dirty="0">
                <a:solidFill>
                  <a:srgbClr val="183562"/>
                </a:solidFill>
                <a:effectLst/>
                <a:latin typeface="Arial" panose="020B0604020202020204" pitchFamily="34" charset="0"/>
              </a:rPr>
              <a:t>[8] K. Min, D. Shin, J. Lee, and S. </a:t>
            </a:r>
            <a:r>
              <a:rPr lang="en-US" sz="1400" b="0" i="0" dirty="0" err="1">
                <a:solidFill>
                  <a:srgbClr val="183562"/>
                </a:solidFill>
                <a:effectLst/>
                <a:latin typeface="Arial" panose="020B0604020202020204" pitchFamily="34" charset="0"/>
              </a:rPr>
              <a:t>Kakei</a:t>
            </a:r>
            <a:r>
              <a:rPr lang="en-US" sz="1400" b="0" i="0" dirty="0">
                <a:solidFill>
                  <a:srgbClr val="183562"/>
                </a:solidFill>
                <a:effectLst/>
                <a:latin typeface="Arial" panose="020B0604020202020204" pitchFamily="34" charset="0"/>
              </a:rPr>
              <a:t>. Electromyogram refinement using muscle synergy based regulation of uncertain information. Journal of biomechanics, 72:125–133, 2018.</a:t>
            </a:r>
          </a:p>
          <a:p>
            <a:pPr algn="just"/>
            <a:r>
              <a:rPr lang="en-US" sz="1400" b="0" i="0" dirty="0">
                <a:solidFill>
                  <a:srgbClr val="183562"/>
                </a:solidFill>
                <a:effectLst/>
                <a:latin typeface="Arial" panose="020B0604020202020204" pitchFamily="34" charset="0"/>
              </a:rPr>
              <a:t>[9] S. A. </a:t>
            </a:r>
            <a:r>
              <a:rPr lang="en-US" sz="1400" b="0" i="0" dirty="0" err="1">
                <a:solidFill>
                  <a:srgbClr val="183562"/>
                </a:solidFill>
                <a:effectLst/>
                <a:latin typeface="Arial" panose="020B0604020202020204" pitchFamily="34" charset="0"/>
              </a:rPr>
              <a:t>Overduin</a:t>
            </a:r>
            <a:r>
              <a:rPr lang="en-US" sz="1400" b="0" i="0" dirty="0">
                <a:solidFill>
                  <a:srgbClr val="183562"/>
                </a:solidFill>
                <a:effectLst/>
                <a:latin typeface="Arial" panose="020B0604020202020204" pitchFamily="34" charset="0"/>
              </a:rPr>
              <a:t>, A. </a:t>
            </a:r>
            <a:r>
              <a:rPr lang="en-US" sz="1400" b="0" i="0" dirty="0" err="1">
                <a:solidFill>
                  <a:srgbClr val="183562"/>
                </a:solidFill>
                <a:effectLst/>
                <a:latin typeface="Arial" panose="020B0604020202020204" pitchFamily="34" charset="0"/>
              </a:rPr>
              <a:t>d’Avella</a:t>
            </a:r>
            <a:r>
              <a:rPr lang="en-US" sz="1400" b="0" i="0" dirty="0">
                <a:solidFill>
                  <a:srgbClr val="183562"/>
                </a:solidFill>
                <a:effectLst/>
                <a:latin typeface="Arial" panose="020B0604020202020204" pitchFamily="34" charset="0"/>
              </a:rPr>
              <a:t>, J. </a:t>
            </a:r>
            <a:r>
              <a:rPr lang="en-US" sz="1400" b="0" i="0" dirty="0" err="1">
                <a:solidFill>
                  <a:srgbClr val="183562"/>
                </a:solidFill>
                <a:effectLst/>
                <a:latin typeface="Arial" panose="020B0604020202020204" pitchFamily="34" charset="0"/>
              </a:rPr>
              <a:t>Roh</a:t>
            </a:r>
            <a:r>
              <a:rPr lang="en-US" sz="1400" b="0" i="0" dirty="0">
                <a:solidFill>
                  <a:srgbClr val="183562"/>
                </a:solidFill>
                <a:effectLst/>
                <a:latin typeface="Arial" panose="020B0604020202020204" pitchFamily="34" charset="0"/>
              </a:rPr>
              <a:t>, and E. </a:t>
            </a:r>
            <a:r>
              <a:rPr lang="en-US" sz="1400" b="0" i="0" dirty="0" err="1">
                <a:solidFill>
                  <a:srgbClr val="183562"/>
                </a:solidFill>
                <a:effectLst/>
                <a:latin typeface="Arial" panose="020B0604020202020204" pitchFamily="34" charset="0"/>
              </a:rPr>
              <a:t>Bizzi</a:t>
            </a:r>
            <a:r>
              <a:rPr lang="en-US" sz="1400" b="0" i="0" dirty="0">
                <a:solidFill>
                  <a:srgbClr val="183562"/>
                </a:solidFill>
                <a:effectLst/>
                <a:latin typeface="Arial" panose="020B0604020202020204" pitchFamily="34" charset="0"/>
              </a:rPr>
              <a:t>. Modulation of muscle synergy recruitment in primate grasping. J. of Neuroscience, 28:880 – 892, 2008.</a:t>
            </a:r>
          </a:p>
          <a:p>
            <a:pPr algn="just"/>
            <a:r>
              <a:rPr lang="en-US" sz="1400" b="0" i="0" dirty="0">
                <a:solidFill>
                  <a:srgbClr val="183562"/>
                </a:solidFill>
                <a:effectLst/>
                <a:latin typeface="Arial" panose="020B0604020202020204" pitchFamily="34" charset="0"/>
              </a:rPr>
              <a:t>[10] J. Rogers, B. Peters, E. </a:t>
            </a:r>
            <a:r>
              <a:rPr lang="en-US" sz="1400" b="0" i="0" dirty="0" err="1">
                <a:solidFill>
                  <a:srgbClr val="183562"/>
                </a:solidFill>
                <a:effectLst/>
                <a:latin typeface="Arial" panose="020B0604020202020204" pitchFamily="34" charset="0"/>
              </a:rPr>
              <a:t>Laske</a:t>
            </a:r>
            <a:r>
              <a:rPr lang="en-US" sz="1400" b="0" i="0" dirty="0">
                <a:solidFill>
                  <a:srgbClr val="183562"/>
                </a:solidFill>
                <a:effectLst/>
                <a:latin typeface="Arial" panose="020B0604020202020204" pitchFamily="34" charset="0"/>
              </a:rPr>
              <a:t>, and E. McBryan. Development and testing of robotically assisted extravehicular activity gloves. 47th International Conference on Environmental Systems, 2017.</a:t>
            </a:r>
          </a:p>
          <a:p>
            <a:pPr algn="just"/>
            <a:r>
              <a:rPr lang="en-US" sz="1400" b="0" i="0" dirty="0">
                <a:solidFill>
                  <a:srgbClr val="183562"/>
                </a:solidFill>
                <a:effectLst/>
                <a:latin typeface="Arial" panose="020B0604020202020204" pitchFamily="34" charset="0"/>
              </a:rPr>
              <a:t>[11] C. G. Rose and M. O’Malley. Hybrid rigid-soft hand exoskeleton to assist functional dexterity. IEEE Robotics and Automation Letters,4:73–80, 2019.</a:t>
            </a:r>
          </a:p>
          <a:p>
            <a:pPr algn="just"/>
            <a:r>
              <a:rPr lang="en-US" sz="1400" b="0" i="0" dirty="0">
                <a:solidFill>
                  <a:srgbClr val="183562"/>
                </a:solidFill>
                <a:effectLst/>
                <a:latin typeface="Arial" panose="020B0604020202020204" pitchFamily="34" charset="0"/>
              </a:rPr>
              <a:t>[12] S. A. </a:t>
            </a:r>
            <a:r>
              <a:rPr lang="en-US" sz="1400" b="0" i="0" dirty="0" err="1">
                <a:solidFill>
                  <a:srgbClr val="183562"/>
                </a:solidFill>
                <a:effectLst/>
                <a:latin typeface="Arial" panose="020B0604020202020204" pitchFamily="34" charset="0"/>
              </a:rPr>
              <a:t>Safavynia</a:t>
            </a:r>
            <a:r>
              <a:rPr lang="en-US" sz="1400" b="0" i="0" dirty="0">
                <a:solidFill>
                  <a:srgbClr val="183562"/>
                </a:solidFill>
                <a:effectLst/>
                <a:latin typeface="Arial" panose="020B0604020202020204" pitchFamily="34" charset="0"/>
              </a:rPr>
              <a:t>, G. Torres-Oviedo, and L. Ting. Muscle synergies: Implications for clinical evaluation and rehabilitation of movement. Topics in spinal cord injury rehabilitation, 17 1:16–24, 2011.</a:t>
            </a:r>
          </a:p>
        </p:txBody>
      </p:sp>
      <p:grpSp>
        <p:nvGrpSpPr>
          <p:cNvPr id="191" name="Group 190">
            <a:extLst>
              <a:ext uri="{FF2B5EF4-FFF2-40B4-BE49-F238E27FC236}">
                <a16:creationId xmlns:a16="http://schemas.microsoft.com/office/drawing/2014/main" id="{0432013D-403A-433B-BA55-719A21032CDF}"/>
              </a:ext>
            </a:extLst>
          </p:cNvPr>
          <p:cNvGrpSpPr/>
          <p:nvPr/>
        </p:nvGrpSpPr>
        <p:grpSpPr>
          <a:xfrm>
            <a:off x="15607625" y="4458697"/>
            <a:ext cx="13548464" cy="1241212"/>
            <a:chOff x="710335" y="4516918"/>
            <a:chExt cx="13548464" cy="1241212"/>
          </a:xfrm>
        </p:grpSpPr>
        <p:sp>
          <p:nvSpPr>
            <p:cNvPr id="192" name="Rectangle 191">
              <a:extLst>
                <a:ext uri="{FF2B5EF4-FFF2-40B4-BE49-F238E27FC236}">
                  <a16:creationId xmlns:a16="http://schemas.microsoft.com/office/drawing/2014/main" id="{994EC167-22BF-4E68-B796-642A3B96AC3A}"/>
                </a:ext>
              </a:extLst>
            </p:cNvPr>
            <p:cNvSpPr/>
            <p:nvPr/>
          </p:nvSpPr>
          <p:spPr>
            <a:xfrm>
              <a:off x="710335" y="4516918"/>
              <a:ext cx="13114757" cy="1241212"/>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latin typeface="Ebrima" panose="02000000000000000000" pitchFamily="2" charset="0"/>
                  <a:ea typeface="Ebrima" panose="02000000000000000000" pitchFamily="2" charset="0"/>
                  <a:cs typeface="Ebrima" panose="02000000000000000000" pitchFamily="2" charset="0"/>
                </a:rPr>
                <a:t>IMPLEMENTATION</a:t>
              </a:r>
            </a:p>
          </p:txBody>
        </p:sp>
        <p:sp>
          <p:nvSpPr>
            <p:cNvPr id="193" name="Rectangle 192">
              <a:extLst>
                <a:ext uri="{FF2B5EF4-FFF2-40B4-BE49-F238E27FC236}">
                  <a16:creationId xmlns:a16="http://schemas.microsoft.com/office/drawing/2014/main" id="{4771A012-0AE8-4244-92A0-00D6A5409CD8}"/>
                </a:ext>
              </a:extLst>
            </p:cNvPr>
            <p:cNvSpPr/>
            <p:nvPr/>
          </p:nvSpPr>
          <p:spPr>
            <a:xfrm rot="2704610">
              <a:off x="13360224" y="4686058"/>
              <a:ext cx="895751" cy="90139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Group 193">
            <a:extLst>
              <a:ext uri="{FF2B5EF4-FFF2-40B4-BE49-F238E27FC236}">
                <a16:creationId xmlns:a16="http://schemas.microsoft.com/office/drawing/2014/main" id="{3C405DB5-79D4-4D5D-B07C-FF610E05352B}"/>
              </a:ext>
            </a:extLst>
          </p:cNvPr>
          <p:cNvGrpSpPr/>
          <p:nvPr/>
        </p:nvGrpSpPr>
        <p:grpSpPr>
          <a:xfrm>
            <a:off x="15607625" y="16238594"/>
            <a:ext cx="13548464" cy="1241212"/>
            <a:chOff x="710335" y="4516918"/>
            <a:chExt cx="13548464" cy="1241212"/>
          </a:xfrm>
        </p:grpSpPr>
        <p:sp>
          <p:nvSpPr>
            <p:cNvPr id="195" name="Rectangle 194">
              <a:extLst>
                <a:ext uri="{FF2B5EF4-FFF2-40B4-BE49-F238E27FC236}">
                  <a16:creationId xmlns:a16="http://schemas.microsoft.com/office/drawing/2014/main" id="{B1AC81B4-452C-4250-8E3B-4DD72E0D2DE0}"/>
                </a:ext>
              </a:extLst>
            </p:cNvPr>
            <p:cNvSpPr/>
            <p:nvPr/>
          </p:nvSpPr>
          <p:spPr>
            <a:xfrm>
              <a:off x="710335" y="4516918"/>
              <a:ext cx="13114757" cy="1241212"/>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latin typeface="Ebrima" panose="02000000000000000000" pitchFamily="2" charset="0"/>
                  <a:ea typeface="Ebrima" panose="02000000000000000000" pitchFamily="2" charset="0"/>
                  <a:cs typeface="Ebrima" panose="02000000000000000000" pitchFamily="2" charset="0"/>
                </a:rPr>
                <a:t>CONCLUSIONS</a:t>
              </a:r>
            </a:p>
          </p:txBody>
        </p:sp>
        <p:sp>
          <p:nvSpPr>
            <p:cNvPr id="196" name="Rectangle 195">
              <a:extLst>
                <a:ext uri="{FF2B5EF4-FFF2-40B4-BE49-F238E27FC236}">
                  <a16:creationId xmlns:a16="http://schemas.microsoft.com/office/drawing/2014/main" id="{74485E44-12CE-46C4-8D24-A5A046DAD9EE}"/>
                </a:ext>
              </a:extLst>
            </p:cNvPr>
            <p:cNvSpPr/>
            <p:nvPr/>
          </p:nvSpPr>
          <p:spPr>
            <a:xfrm rot="2704610">
              <a:off x="13360224" y="4686058"/>
              <a:ext cx="895751" cy="901399"/>
            </a:xfrm>
            <a:prstGeom prst="rect">
              <a:avLst/>
            </a:prstGeom>
            <a:solidFill>
              <a:srgbClr val="FCC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7" name="Straight Connector 196">
            <a:extLst>
              <a:ext uri="{FF2B5EF4-FFF2-40B4-BE49-F238E27FC236}">
                <a16:creationId xmlns:a16="http://schemas.microsoft.com/office/drawing/2014/main" id="{55DE3AB7-3D71-44D8-8B35-97EF87888BE2}"/>
              </a:ext>
            </a:extLst>
          </p:cNvPr>
          <p:cNvCxnSpPr/>
          <p:nvPr/>
        </p:nvCxnSpPr>
        <p:spPr>
          <a:xfrm>
            <a:off x="19931969" y="14152249"/>
            <a:ext cx="0" cy="308625"/>
          </a:xfrm>
          <a:prstGeom prst="line">
            <a:avLst/>
          </a:prstGeom>
          <a:ln>
            <a:solidFill>
              <a:srgbClr val="18356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77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FE200D9-2255-4A3F-B1B9-5B2E0089393C}"/>
              </a:ext>
            </a:extLst>
          </p:cNvPr>
          <p:cNvGrpSpPr/>
          <p:nvPr/>
        </p:nvGrpSpPr>
        <p:grpSpPr>
          <a:xfrm rot="5400000">
            <a:off x="6529345" y="5934693"/>
            <a:ext cx="9304459" cy="14397258"/>
            <a:chOff x="7027246" y="7372922"/>
            <a:chExt cx="9304459" cy="14397258"/>
          </a:xfrm>
        </p:grpSpPr>
        <p:grpSp>
          <p:nvGrpSpPr>
            <p:cNvPr id="3" name="Group 2">
              <a:extLst>
                <a:ext uri="{FF2B5EF4-FFF2-40B4-BE49-F238E27FC236}">
                  <a16:creationId xmlns:a16="http://schemas.microsoft.com/office/drawing/2014/main" id="{3D943EBE-1123-41A8-9D00-4655475DEDE4}"/>
                </a:ext>
              </a:extLst>
            </p:cNvPr>
            <p:cNvGrpSpPr/>
            <p:nvPr/>
          </p:nvGrpSpPr>
          <p:grpSpPr>
            <a:xfrm>
              <a:off x="7027246" y="7372922"/>
              <a:ext cx="9304459" cy="9603059"/>
              <a:chOff x="-908211" y="17259092"/>
              <a:chExt cx="9304459" cy="9603059"/>
            </a:xfrm>
          </p:grpSpPr>
          <p:sp>
            <p:nvSpPr>
              <p:cNvPr id="2" name="Rectangle 1">
                <a:extLst>
                  <a:ext uri="{FF2B5EF4-FFF2-40B4-BE49-F238E27FC236}">
                    <a16:creationId xmlns:a16="http://schemas.microsoft.com/office/drawing/2014/main" id="{1CE16B02-E7C2-4FB4-AC29-2E65804D7032}"/>
                  </a:ext>
                </a:extLst>
              </p:cNvPr>
              <p:cNvSpPr/>
              <p:nvPr/>
            </p:nvSpPr>
            <p:spPr>
              <a:xfrm>
                <a:off x="-908211" y="17328803"/>
                <a:ext cx="9304459" cy="9533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DDDB4295-A50D-4059-804E-1E7EBF198947}"/>
                  </a:ext>
                </a:extLst>
              </p:cNvPr>
              <p:cNvPicPr>
                <a:picLocks noChangeAspect="1"/>
              </p:cNvPicPr>
              <p:nvPr/>
            </p:nvPicPr>
            <p:blipFill rotWithShape="1">
              <a:blip r:embed="rId2"/>
              <a:srcRect l="27354" t="21667" r="42504" b="15646"/>
              <a:stretch/>
            </p:blipFill>
            <p:spPr>
              <a:xfrm>
                <a:off x="3969097" y="17259092"/>
                <a:ext cx="4076544" cy="9533348"/>
              </a:xfrm>
              <a:prstGeom prst="rect">
                <a:avLst/>
              </a:prstGeom>
            </p:spPr>
          </p:pic>
        </p:grpSp>
        <p:grpSp>
          <p:nvGrpSpPr>
            <p:cNvPr id="5" name="Group 4">
              <a:extLst>
                <a:ext uri="{FF2B5EF4-FFF2-40B4-BE49-F238E27FC236}">
                  <a16:creationId xmlns:a16="http://schemas.microsoft.com/office/drawing/2014/main" id="{36335E66-79F5-45CF-A2C7-10E240F1AFA0}"/>
                </a:ext>
              </a:extLst>
            </p:cNvPr>
            <p:cNvGrpSpPr/>
            <p:nvPr/>
          </p:nvGrpSpPr>
          <p:grpSpPr>
            <a:xfrm>
              <a:off x="11758335" y="13455035"/>
              <a:ext cx="4348560" cy="8315145"/>
              <a:chOff x="19862487" y="15891935"/>
              <a:chExt cx="1554009" cy="2971515"/>
            </a:xfrm>
          </p:grpSpPr>
          <p:pic>
            <p:nvPicPr>
              <p:cNvPr id="65" name="Picture 38" descr="Trigno™ Research+ - Delsys">
                <a:extLst>
                  <a:ext uri="{FF2B5EF4-FFF2-40B4-BE49-F238E27FC236}">
                    <a16:creationId xmlns:a16="http://schemas.microsoft.com/office/drawing/2014/main" id="{963BDC3B-AA21-4187-8BF1-0C3DB970F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77" r="12748"/>
              <a:stretch/>
            </p:blipFill>
            <p:spPr bwMode="auto">
              <a:xfrm rot="17691513">
                <a:off x="20402329" y="17548216"/>
                <a:ext cx="1133349" cy="894984"/>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6AE37697-458A-4369-8743-6002A94B8462}"/>
                  </a:ext>
                </a:extLst>
              </p:cNvPr>
              <p:cNvSpPr/>
              <p:nvPr/>
            </p:nvSpPr>
            <p:spPr>
              <a:xfrm rot="16200000">
                <a:off x="19180014" y="17770055"/>
                <a:ext cx="1775868" cy="4109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Times New Roman" panose="02020603050405020304" pitchFamily="18" charset="0"/>
                    <a:ea typeface="Ebrima" panose="02000000000000000000" pitchFamily="2" charset="0"/>
                    <a:cs typeface="Times New Roman" panose="02020603050405020304" pitchFamily="18" charset="0"/>
                  </a:rPr>
                  <a:t>Surface electrodes</a:t>
                </a:r>
              </a:p>
            </p:txBody>
          </p:sp>
          <p:cxnSp>
            <p:nvCxnSpPr>
              <p:cNvPr id="69" name="Straight Arrow Connector 68">
                <a:extLst>
                  <a:ext uri="{FF2B5EF4-FFF2-40B4-BE49-F238E27FC236}">
                    <a16:creationId xmlns:a16="http://schemas.microsoft.com/office/drawing/2014/main" id="{518B72A2-1A41-47EF-8693-94DF2ED0CA9E}"/>
                  </a:ext>
                </a:extLst>
              </p:cNvPr>
              <p:cNvCxnSpPr>
                <a:cxnSpLocks/>
              </p:cNvCxnSpPr>
              <p:nvPr/>
            </p:nvCxnSpPr>
            <p:spPr>
              <a:xfrm flipV="1">
                <a:off x="20906817" y="15891935"/>
                <a:ext cx="124373" cy="1544385"/>
              </a:xfrm>
              <a:prstGeom prst="straightConnector1">
                <a:avLst/>
              </a:prstGeom>
              <a:ln w="203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818B0AF-1A1B-4B47-A862-B403F72D8A42}"/>
                  </a:ext>
                </a:extLst>
              </p:cNvPr>
              <p:cNvCxnSpPr>
                <a:cxnSpLocks/>
              </p:cNvCxnSpPr>
              <p:nvPr/>
            </p:nvCxnSpPr>
            <p:spPr>
              <a:xfrm flipV="1">
                <a:off x="20906817" y="16925918"/>
                <a:ext cx="248746" cy="502904"/>
              </a:xfrm>
              <a:prstGeom prst="straightConnector1">
                <a:avLst/>
              </a:prstGeom>
              <a:ln w="203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EE6D2CC-B0B1-4025-BACC-7635F92E81F0}"/>
                  </a:ext>
                </a:extLst>
              </p:cNvPr>
              <p:cNvCxnSpPr>
                <a:cxnSpLocks/>
              </p:cNvCxnSpPr>
              <p:nvPr/>
            </p:nvCxnSpPr>
            <p:spPr>
              <a:xfrm rot="16200000" flipV="1">
                <a:off x="20108552" y="16613141"/>
                <a:ext cx="889279" cy="707251"/>
              </a:xfrm>
              <a:prstGeom prst="straightConnector1">
                <a:avLst/>
              </a:prstGeom>
              <a:ln w="203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6" name="Rectangle 75">
              <a:extLst>
                <a:ext uri="{FF2B5EF4-FFF2-40B4-BE49-F238E27FC236}">
                  <a16:creationId xmlns:a16="http://schemas.microsoft.com/office/drawing/2014/main" id="{AD138AC7-8579-46F7-BC9E-30826D164DB2}"/>
                </a:ext>
              </a:extLst>
            </p:cNvPr>
            <p:cNvSpPr/>
            <p:nvPr/>
          </p:nvSpPr>
          <p:spPr>
            <a:xfrm rot="16200000">
              <a:off x="9008696" y="10438489"/>
              <a:ext cx="4969385" cy="1149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Times New Roman" panose="02020603050405020304" pitchFamily="18" charset="0"/>
                  <a:ea typeface="Ebrima" panose="02000000000000000000" pitchFamily="2" charset="0"/>
                  <a:cs typeface="Times New Roman" panose="02020603050405020304" pitchFamily="18" charset="0"/>
                </a:rPr>
                <a:t>Instrumented dynamometer</a:t>
              </a:r>
            </a:p>
          </p:txBody>
        </p:sp>
        <p:cxnSp>
          <p:nvCxnSpPr>
            <p:cNvPr id="78" name="Straight Arrow Connector 77">
              <a:extLst>
                <a:ext uri="{FF2B5EF4-FFF2-40B4-BE49-F238E27FC236}">
                  <a16:creationId xmlns:a16="http://schemas.microsoft.com/office/drawing/2014/main" id="{793B3016-F3E0-4BDB-A0D7-B76360EE7E43}"/>
                </a:ext>
              </a:extLst>
            </p:cNvPr>
            <p:cNvCxnSpPr>
              <a:cxnSpLocks/>
            </p:cNvCxnSpPr>
            <p:nvPr/>
          </p:nvCxnSpPr>
          <p:spPr>
            <a:xfrm rot="16200000">
              <a:off x="12410480" y="8999832"/>
              <a:ext cx="1686849" cy="1377845"/>
            </a:xfrm>
            <a:prstGeom prst="straightConnector1">
              <a:avLst/>
            </a:prstGeom>
            <a:ln w="152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2" name="Connector: Elbow 261">
            <a:extLst>
              <a:ext uri="{FF2B5EF4-FFF2-40B4-BE49-F238E27FC236}">
                <a16:creationId xmlns:a16="http://schemas.microsoft.com/office/drawing/2014/main" id="{D1B6E31E-4F9F-4048-93AE-51B5EAD468AD}"/>
              </a:ext>
            </a:extLst>
          </p:cNvPr>
          <p:cNvCxnSpPr>
            <a:cxnSpLocks/>
          </p:cNvCxnSpPr>
          <p:nvPr/>
        </p:nvCxnSpPr>
        <p:spPr>
          <a:xfrm flipV="1">
            <a:off x="19166788" y="29469082"/>
            <a:ext cx="10902950" cy="4294577"/>
          </a:xfrm>
          <a:prstGeom prst="bentConnector3">
            <a:avLst>
              <a:gd name="adj1" fmla="val 379"/>
            </a:avLst>
          </a:prstGeom>
          <a:ln w="2540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0DBCBB44-9D8A-4B96-8EA6-7A5F25306E5D}"/>
              </a:ext>
            </a:extLst>
          </p:cNvPr>
          <p:cNvCxnSpPr>
            <a:cxnSpLocks/>
            <a:endCxn id="71" idx="3"/>
          </p:cNvCxnSpPr>
          <p:nvPr/>
        </p:nvCxnSpPr>
        <p:spPr>
          <a:xfrm rot="10800000" flipV="1">
            <a:off x="27137680" y="34737545"/>
            <a:ext cx="10317108" cy="1934229"/>
          </a:xfrm>
          <a:prstGeom prst="bentConnector3">
            <a:avLst>
              <a:gd name="adj1" fmla="val 913"/>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7E7769FB-577E-41DB-87C4-02FC7FC07534}"/>
              </a:ext>
            </a:extLst>
          </p:cNvPr>
          <p:cNvCxnSpPr>
            <a:cxnSpLocks/>
          </p:cNvCxnSpPr>
          <p:nvPr/>
        </p:nvCxnSpPr>
        <p:spPr>
          <a:xfrm flipV="1">
            <a:off x="30793082" y="33951000"/>
            <a:ext cx="3714446" cy="15165"/>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10">
            <a:extLst>
              <a:ext uri="{FF2B5EF4-FFF2-40B4-BE49-F238E27FC236}">
                <a16:creationId xmlns:a16="http://schemas.microsoft.com/office/drawing/2014/main" id="{4F014061-54DC-49F0-AA1A-B5BD300A6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3461" y="19859768"/>
            <a:ext cx="20087588" cy="671988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97C831CE-97E8-4EDA-983F-B45B98C2BF62}"/>
              </a:ext>
            </a:extLst>
          </p:cNvPr>
          <p:cNvSpPr txBox="1"/>
          <p:nvPr/>
        </p:nvSpPr>
        <p:spPr>
          <a:xfrm>
            <a:off x="5039646" y="32363276"/>
            <a:ext cx="5582332" cy="3046988"/>
          </a:xfrm>
          <a:prstGeom prst="rect">
            <a:avLst/>
          </a:prstGeom>
          <a:noFill/>
        </p:spPr>
        <p:txBody>
          <a:bodyPr wrap="square" rtlCol="0">
            <a:spAutoFit/>
          </a:bodyPr>
          <a:lstStyle/>
          <a:p>
            <a:pPr algn="ctr"/>
            <a:r>
              <a:rPr lang="en-US" sz="9600" dirty="0">
                <a:solidFill>
                  <a:schemeClr val="tx2">
                    <a:lumMod val="50000"/>
                  </a:schemeClr>
                </a:solidFill>
                <a:latin typeface="Times New Roman" panose="02020603050405020304" pitchFamily="18" charset="0"/>
                <a:cs typeface="Times New Roman" panose="02020603050405020304" pitchFamily="18" charset="0"/>
              </a:rPr>
              <a:t>Movement Volition</a:t>
            </a:r>
          </a:p>
        </p:txBody>
      </p:sp>
      <p:sp>
        <p:nvSpPr>
          <p:cNvPr id="66" name="TextBox 65">
            <a:extLst>
              <a:ext uri="{FF2B5EF4-FFF2-40B4-BE49-F238E27FC236}">
                <a16:creationId xmlns:a16="http://schemas.microsoft.com/office/drawing/2014/main" id="{908CC043-A41F-4125-9779-A403D4208504}"/>
              </a:ext>
            </a:extLst>
          </p:cNvPr>
          <p:cNvSpPr txBox="1"/>
          <p:nvPr/>
        </p:nvSpPr>
        <p:spPr>
          <a:xfrm>
            <a:off x="13165571" y="32415286"/>
            <a:ext cx="7717635" cy="3046988"/>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Neural Excitation</a:t>
            </a:r>
            <a:endParaRPr lang="en-US" sz="9600" dirty="0">
              <a:solidFill>
                <a:schemeClr val="tx2">
                  <a:lumMod val="50000"/>
                </a:schemeClr>
              </a:solidFill>
              <a:latin typeface="Times New Roman" panose="02020603050405020304" pitchFamily="18" charset="0"/>
              <a:cs typeface="Times New Roman" panose="02020603050405020304" pitchFamily="18" charset="0"/>
            </a:endParaRPr>
          </a:p>
        </p:txBody>
      </p:sp>
      <p:cxnSp>
        <p:nvCxnSpPr>
          <p:cNvPr id="74" name="Connector: Elbow 73">
            <a:extLst>
              <a:ext uri="{FF2B5EF4-FFF2-40B4-BE49-F238E27FC236}">
                <a16:creationId xmlns:a16="http://schemas.microsoft.com/office/drawing/2014/main" id="{DAFF30E6-E88C-4AE7-8829-0267F4039DD1}"/>
              </a:ext>
            </a:extLst>
          </p:cNvPr>
          <p:cNvCxnSpPr>
            <a:cxnSpLocks/>
          </p:cNvCxnSpPr>
          <p:nvPr/>
        </p:nvCxnSpPr>
        <p:spPr>
          <a:xfrm rot="10800000">
            <a:off x="12906666" y="34737546"/>
            <a:ext cx="9439701" cy="1934032"/>
          </a:xfrm>
          <a:prstGeom prst="bentConnector3">
            <a:avLst>
              <a:gd name="adj1" fmla="val 99893"/>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C448BBD-9074-4852-AD1A-9DF764EDA231}"/>
              </a:ext>
            </a:extLst>
          </p:cNvPr>
          <p:cNvCxnSpPr>
            <a:cxnSpLocks/>
            <a:stCxn id="63" idx="1"/>
          </p:cNvCxnSpPr>
          <p:nvPr/>
        </p:nvCxnSpPr>
        <p:spPr>
          <a:xfrm flipV="1">
            <a:off x="5039646" y="33800505"/>
            <a:ext cx="6323245" cy="86265"/>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CEB36A3B-5288-4C72-ABC1-733A9D2113FF}"/>
              </a:ext>
            </a:extLst>
          </p:cNvPr>
          <p:cNvCxnSpPr>
            <a:cxnSpLocks/>
          </p:cNvCxnSpPr>
          <p:nvPr/>
        </p:nvCxnSpPr>
        <p:spPr>
          <a:xfrm>
            <a:off x="24082769" y="33847532"/>
            <a:ext cx="2766663" cy="15165"/>
          </a:xfrm>
          <a:prstGeom prst="straightConnector1">
            <a:avLst/>
          </a:prstGeom>
          <a:ln w="2540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AC5C706C-AD99-4B70-A517-ADC82E92B726}"/>
              </a:ext>
            </a:extLst>
          </p:cNvPr>
          <p:cNvGrpSpPr/>
          <p:nvPr/>
        </p:nvGrpSpPr>
        <p:grpSpPr>
          <a:xfrm>
            <a:off x="-5675873" y="-17427774"/>
            <a:ext cx="47632954" cy="14660345"/>
            <a:chOff x="-7428512" y="3993732"/>
            <a:chExt cx="47632954" cy="14660345"/>
          </a:xfrm>
        </p:grpSpPr>
        <p:cxnSp>
          <p:nvCxnSpPr>
            <p:cNvPr id="4" name="Connector: Elbow 3">
              <a:extLst>
                <a:ext uri="{FF2B5EF4-FFF2-40B4-BE49-F238E27FC236}">
                  <a16:creationId xmlns:a16="http://schemas.microsoft.com/office/drawing/2014/main" id="{C995F1CB-432C-4C9B-9642-A275566C0CC4}"/>
                </a:ext>
              </a:extLst>
            </p:cNvPr>
            <p:cNvCxnSpPr>
              <a:cxnSpLocks/>
            </p:cNvCxnSpPr>
            <p:nvPr/>
          </p:nvCxnSpPr>
          <p:spPr>
            <a:xfrm flipV="1">
              <a:off x="12751018" y="5967467"/>
              <a:ext cx="14395905" cy="5166368"/>
            </a:xfrm>
            <a:prstGeom prst="bentConnector3">
              <a:avLst>
                <a:gd name="adj1" fmla="val -2226"/>
              </a:avLst>
            </a:prstGeom>
            <a:ln w="2540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6C93C9B6-8B21-4FF4-BDF9-FE5F86BF02CE}"/>
                </a:ext>
              </a:extLst>
            </p:cNvPr>
            <p:cNvCxnSpPr>
              <a:cxnSpLocks/>
            </p:cNvCxnSpPr>
            <p:nvPr/>
          </p:nvCxnSpPr>
          <p:spPr>
            <a:xfrm>
              <a:off x="29735624" y="5057694"/>
              <a:ext cx="10468818" cy="5852108"/>
            </a:xfrm>
            <a:prstGeom prst="bentConnector3">
              <a:avLst>
                <a:gd name="adj1" fmla="val 100223"/>
              </a:avLst>
            </a:prstGeom>
            <a:ln w="254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FC5021CF-95F7-40EB-8F96-6CC1EAED59DE}"/>
                </a:ext>
              </a:extLst>
            </p:cNvPr>
            <p:cNvCxnSpPr>
              <a:cxnSpLocks/>
            </p:cNvCxnSpPr>
            <p:nvPr/>
          </p:nvCxnSpPr>
          <p:spPr>
            <a:xfrm flipV="1">
              <a:off x="-234661" y="5057694"/>
              <a:ext cx="27405936" cy="5445195"/>
            </a:xfrm>
            <a:prstGeom prst="bentConnector3">
              <a:avLst>
                <a:gd name="adj1" fmla="val -187"/>
              </a:avLst>
            </a:prstGeom>
            <a:ln w="2540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5A743FAA-6C4F-49FC-B4D1-7B4AF4F96904}"/>
                </a:ext>
              </a:extLst>
            </p:cNvPr>
            <p:cNvCxnSpPr>
              <a:cxnSpLocks/>
            </p:cNvCxnSpPr>
            <p:nvPr/>
          </p:nvCxnSpPr>
          <p:spPr>
            <a:xfrm rot="16200000" flipV="1">
              <a:off x="26073918" y="8649072"/>
              <a:ext cx="4759064" cy="1"/>
            </a:xfrm>
            <a:prstGeom prst="bentConnector3">
              <a:avLst>
                <a:gd name="adj1" fmla="val 50000"/>
              </a:avLst>
            </a:prstGeom>
            <a:ln w="254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44AF990-26B1-40BC-BC52-1F77B17564D8}"/>
                </a:ext>
              </a:extLst>
            </p:cNvPr>
            <p:cNvCxnSpPr>
              <a:cxnSpLocks/>
            </p:cNvCxnSpPr>
            <p:nvPr/>
          </p:nvCxnSpPr>
          <p:spPr>
            <a:xfrm>
              <a:off x="16995459" y="11300739"/>
              <a:ext cx="3478672" cy="0"/>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FE23701D-3BF8-45F7-AE42-A4220546F47C}"/>
                </a:ext>
              </a:extLst>
            </p:cNvPr>
            <p:cNvSpPr/>
            <p:nvPr/>
          </p:nvSpPr>
          <p:spPr>
            <a:xfrm>
              <a:off x="5759145" y="9779009"/>
              <a:ext cx="5959145" cy="25856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2">
                      <a:lumMod val="50000"/>
                    </a:schemeClr>
                  </a:solidFill>
                  <a:latin typeface="Times New Roman" panose="02020603050405020304" pitchFamily="18" charset="0"/>
                  <a:cs typeface="Times New Roman" panose="02020603050405020304" pitchFamily="18" charset="0"/>
                </a:rPr>
                <a:t>CNS</a:t>
              </a:r>
            </a:p>
          </p:txBody>
        </p:sp>
        <p:cxnSp>
          <p:nvCxnSpPr>
            <p:cNvPr id="91" name="Straight Arrow Connector 90">
              <a:extLst>
                <a:ext uri="{FF2B5EF4-FFF2-40B4-BE49-F238E27FC236}">
                  <a16:creationId xmlns:a16="http://schemas.microsoft.com/office/drawing/2014/main" id="{2AEF54C4-CD56-4462-B956-9393B941D497}"/>
                </a:ext>
              </a:extLst>
            </p:cNvPr>
            <p:cNvCxnSpPr>
              <a:cxnSpLocks/>
            </p:cNvCxnSpPr>
            <p:nvPr/>
          </p:nvCxnSpPr>
          <p:spPr>
            <a:xfrm flipV="1">
              <a:off x="11799692" y="11169645"/>
              <a:ext cx="4626123" cy="11996"/>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2D3859E-0E8D-42D0-9522-2358A891EA7C}"/>
                </a:ext>
              </a:extLst>
            </p:cNvPr>
            <p:cNvSpPr txBox="1"/>
            <p:nvPr/>
          </p:nvSpPr>
          <p:spPr>
            <a:xfrm>
              <a:off x="11493233" y="6770324"/>
              <a:ext cx="7717635" cy="3046988"/>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Neural Excitation</a:t>
              </a:r>
              <a:endParaRPr lang="en-US" sz="96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93" name="Rectangle 92">
              <a:extLst>
                <a:ext uri="{FF2B5EF4-FFF2-40B4-BE49-F238E27FC236}">
                  <a16:creationId xmlns:a16="http://schemas.microsoft.com/office/drawing/2014/main" id="{D3146B5A-4BEE-4F64-8295-549697F20F35}"/>
                </a:ext>
              </a:extLst>
            </p:cNvPr>
            <p:cNvSpPr/>
            <p:nvPr/>
          </p:nvSpPr>
          <p:spPr>
            <a:xfrm>
              <a:off x="20407526" y="9779009"/>
              <a:ext cx="7195936" cy="25856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2">
                      <a:lumMod val="50000"/>
                    </a:schemeClr>
                  </a:solidFill>
                  <a:latin typeface="Times New Roman" panose="02020603050405020304" pitchFamily="18" charset="0"/>
                  <a:cs typeface="Times New Roman" panose="02020603050405020304" pitchFamily="18" charset="0"/>
                </a:rPr>
                <a:t>Muscle</a:t>
              </a:r>
            </a:p>
          </p:txBody>
        </p:sp>
        <p:cxnSp>
          <p:nvCxnSpPr>
            <p:cNvPr id="96" name="Straight Arrow Connector 95">
              <a:extLst>
                <a:ext uri="{FF2B5EF4-FFF2-40B4-BE49-F238E27FC236}">
                  <a16:creationId xmlns:a16="http://schemas.microsoft.com/office/drawing/2014/main" id="{FB4631C3-768F-427E-9023-F75D7F3557EF}"/>
                </a:ext>
              </a:extLst>
            </p:cNvPr>
            <p:cNvCxnSpPr>
              <a:cxnSpLocks/>
              <a:stCxn id="93" idx="3"/>
            </p:cNvCxnSpPr>
            <p:nvPr/>
          </p:nvCxnSpPr>
          <p:spPr>
            <a:xfrm>
              <a:off x="27603462" y="11071856"/>
              <a:ext cx="5110311" cy="0"/>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0A72AB54-3192-46EC-8462-39C572EB4191}"/>
                </a:ext>
              </a:extLst>
            </p:cNvPr>
            <p:cNvCxnSpPr>
              <a:cxnSpLocks/>
            </p:cNvCxnSpPr>
            <p:nvPr/>
          </p:nvCxnSpPr>
          <p:spPr>
            <a:xfrm rot="5400000">
              <a:off x="23570116" y="12513187"/>
              <a:ext cx="6220030" cy="3546637"/>
            </a:xfrm>
            <a:prstGeom prst="bentConnector3">
              <a:avLst>
                <a:gd name="adj1" fmla="val 99616"/>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4DD16A4E-A2CB-461D-B295-F62BF4ADA4E6}"/>
                </a:ext>
              </a:extLst>
            </p:cNvPr>
            <p:cNvSpPr txBox="1"/>
            <p:nvPr/>
          </p:nvSpPr>
          <p:spPr>
            <a:xfrm>
              <a:off x="30018040" y="11658402"/>
              <a:ext cx="3126177" cy="3046988"/>
            </a:xfrm>
            <a:prstGeom prst="rect">
              <a:avLst/>
            </a:prstGeom>
            <a:noFill/>
          </p:spPr>
          <p:txBody>
            <a:bodyPr wrap="none" rtlCol="0">
              <a:spAutoFit/>
            </a:bodyPr>
            <a:lstStyle/>
            <a:p>
              <a:pPr algn="ctr"/>
              <a:r>
                <a:rPr lang="en-US" sz="9600" dirty="0">
                  <a:latin typeface="Times New Roman" panose="02020603050405020304" pitchFamily="18" charset="0"/>
                  <a:cs typeface="Times New Roman" panose="02020603050405020304" pitchFamily="18" charset="0"/>
                </a:rPr>
                <a:t>Hand</a:t>
              </a:r>
            </a:p>
            <a:p>
              <a:pPr algn="ctr"/>
              <a:r>
                <a:rPr lang="en-US" sz="9600" dirty="0">
                  <a:latin typeface="Times New Roman" panose="02020603050405020304" pitchFamily="18" charset="0"/>
                  <a:cs typeface="Times New Roman" panose="02020603050405020304" pitchFamily="18" charset="0"/>
                </a:rPr>
                <a:t>Grasp</a:t>
              </a:r>
            </a:p>
          </p:txBody>
        </p:sp>
        <p:cxnSp>
          <p:nvCxnSpPr>
            <p:cNvPr id="102" name="Straight Arrow Connector 101">
              <a:extLst>
                <a:ext uri="{FF2B5EF4-FFF2-40B4-BE49-F238E27FC236}">
                  <a16:creationId xmlns:a16="http://schemas.microsoft.com/office/drawing/2014/main" id="{3682FF73-8917-4731-8017-70D3D4AA5F36}"/>
                </a:ext>
              </a:extLst>
            </p:cNvPr>
            <p:cNvCxnSpPr>
              <a:cxnSpLocks/>
            </p:cNvCxnSpPr>
            <p:nvPr/>
          </p:nvCxnSpPr>
          <p:spPr>
            <a:xfrm flipV="1">
              <a:off x="-3365835" y="10564459"/>
              <a:ext cx="4757375" cy="67813"/>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7E52254A-81B1-4ECF-BF9D-2EC47A5FF673}"/>
                </a:ext>
              </a:extLst>
            </p:cNvPr>
            <p:cNvCxnSpPr>
              <a:cxnSpLocks/>
              <a:endCxn id="90" idx="1"/>
            </p:cNvCxnSpPr>
            <p:nvPr/>
          </p:nvCxnSpPr>
          <p:spPr>
            <a:xfrm flipV="1">
              <a:off x="2044697" y="11071855"/>
              <a:ext cx="3714446" cy="15165"/>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625B9FDC-F4EA-480D-A48E-2946FE1D6E13}"/>
                </a:ext>
              </a:extLst>
            </p:cNvPr>
            <p:cNvSpPr/>
            <p:nvPr/>
          </p:nvSpPr>
          <p:spPr>
            <a:xfrm>
              <a:off x="1238730" y="10082662"/>
              <a:ext cx="220956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105" name="Oval 104">
              <a:extLst>
                <a:ext uri="{FF2B5EF4-FFF2-40B4-BE49-F238E27FC236}">
                  <a16:creationId xmlns:a16="http://schemas.microsoft.com/office/drawing/2014/main" id="{13BFAEB8-2771-4068-86F2-CA2DD0D1D040}"/>
                </a:ext>
              </a:extLst>
            </p:cNvPr>
            <p:cNvSpPr/>
            <p:nvPr/>
          </p:nvSpPr>
          <p:spPr>
            <a:xfrm>
              <a:off x="16593460" y="10236776"/>
              <a:ext cx="214133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106" name="TextBox 105">
              <a:extLst>
                <a:ext uri="{FF2B5EF4-FFF2-40B4-BE49-F238E27FC236}">
                  <a16:creationId xmlns:a16="http://schemas.microsoft.com/office/drawing/2014/main" id="{DE144AFE-B521-4FCC-B1E3-57C29E78553C}"/>
                </a:ext>
              </a:extLst>
            </p:cNvPr>
            <p:cNvSpPr txBox="1"/>
            <p:nvPr/>
          </p:nvSpPr>
          <p:spPr>
            <a:xfrm>
              <a:off x="5867771" y="13365520"/>
              <a:ext cx="19907573" cy="1569660"/>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Neuromuscular Fatigue</a:t>
              </a:r>
            </a:p>
          </p:txBody>
        </p:sp>
        <p:cxnSp>
          <p:nvCxnSpPr>
            <p:cNvPr id="107" name="Connector: Elbow 106">
              <a:extLst>
                <a:ext uri="{FF2B5EF4-FFF2-40B4-BE49-F238E27FC236}">
                  <a16:creationId xmlns:a16="http://schemas.microsoft.com/office/drawing/2014/main" id="{B8114903-75FE-44C7-9ABB-6461F57400C3}"/>
                </a:ext>
              </a:extLst>
            </p:cNvPr>
            <p:cNvCxnSpPr>
              <a:cxnSpLocks/>
              <a:stCxn id="106" idx="1"/>
              <a:endCxn id="104" idx="4"/>
            </p:cNvCxnSpPr>
            <p:nvPr/>
          </p:nvCxnSpPr>
          <p:spPr>
            <a:xfrm rot="10800000">
              <a:off x="2343513" y="12210588"/>
              <a:ext cx="3524259" cy="1939763"/>
            </a:xfrm>
            <a:prstGeom prst="bentConnector2">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5B354CBF-54FB-41B3-9EBB-35453A11E1D1}"/>
                </a:ext>
              </a:extLst>
            </p:cNvPr>
            <p:cNvCxnSpPr>
              <a:cxnSpLocks/>
            </p:cNvCxnSpPr>
            <p:nvPr/>
          </p:nvCxnSpPr>
          <p:spPr>
            <a:xfrm rot="5400000">
              <a:off x="26087911" y="11624732"/>
              <a:ext cx="2843644" cy="1887432"/>
            </a:xfrm>
            <a:prstGeom prst="bentConnector3">
              <a:avLst>
                <a:gd name="adj1" fmla="val 100244"/>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91F6EAA0-CD86-45B4-B206-4E2D5FC35E50}"/>
                </a:ext>
              </a:extLst>
            </p:cNvPr>
            <p:cNvSpPr txBox="1"/>
            <p:nvPr/>
          </p:nvSpPr>
          <p:spPr>
            <a:xfrm>
              <a:off x="33000326" y="9521460"/>
              <a:ext cx="6995817" cy="3046988"/>
            </a:xfrm>
            <a:prstGeom prst="rect">
              <a:avLst/>
            </a:prstGeom>
            <a:solidFill>
              <a:srgbClr val="FFC000"/>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Wearable Robot</a:t>
              </a:r>
            </a:p>
          </p:txBody>
        </p:sp>
        <p:sp>
          <p:nvSpPr>
            <p:cNvPr id="110" name="Oval 109">
              <a:extLst>
                <a:ext uri="{FF2B5EF4-FFF2-40B4-BE49-F238E27FC236}">
                  <a16:creationId xmlns:a16="http://schemas.microsoft.com/office/drawing/2014/main" id="{2704720D-C2A8-4F1E-8EC7-6B42D594AB24}"/>
                </a:ext>
              </a:extLst>
            </p:cNvPr>
            <p:cNvSpPr/>
            <p:nvPr/>
          </p:nvSpPr>
          <p:spPr>
            <a:xfrm>
              <a:off x="27382783" y="3993732"/>
              <a:ext cx="214133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111" name="TextBox 110">
              <a:extLst>
                <a:ext uri="{FF2B5EF4-FFF2-40B4-BE49-F238E27FC236}">
                  <a16:creationId xmlns:a16="http://schemas.microsoft.com/office/drawing/2014/main" id="{3D6F8BBD-3CF7-4951-8534-958192F0B881}"/>
                </a:ext>
              </a:extLst>
            </p:cNvPr>
            <p:cNvSpPr txBox="1"/>
            <p:nvPr/>
          </p:nvSpPr>
          <p:spPr>
            <a:xfrm>
              <a:off x="17659347" y="4740014"/>
              <a:ext cx="6995817" cy="1569660"/>
            </a:xfrm>
            <a:prstGeom prst="rect">
              <a:avLst/>
            </a:prstGeom>
            <a:solidFill>
              <a:srgbClr val="FFC000"/>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Control</a:t>
              </a:r>
            </a:p>
          </p:txBody>
        </p:sp>
        <p:sp>
          <p:nvSpPr>
            <p:cNvPr id="153" name="TextBox 152">
              <a:extLst>
                <a:ext uri="{FF2B5EF4-FFF2-40B4-BE49-F238E27FC236}">
                  <a16:creationId xmlns:a16="http://schemas.microsoft.com/office/drawing/2014/main" id="{09673D7E-CE16-476C-8533-0CAEC4651680}"/>
                </a:ext>
              </a:extLst>
            </p:cNvPr>
            <p:cNvSpPr txBox="1"/>
            <p:nvPr/>
          </p:nvSpPr>
          <p:spPr>
            <a:xfrm>
              <a:off x="-7428512" y="6832844"/>
              <a:ext cx="7717635" cy="3046988"/>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Voluntary Command</a:t>
              </a:r>
              <a:endParaRPr lang="en-US" sz="9600" dirty="0">
                <a:solidFill>
                  <a:schemeClr val="tx2">
                    <a:lumMod val="50000"/>
                  </a:schemeClr>
                </a:solidFill>
                <a:latin typeface="Times New Roman" panose="02020603050405020304" pitchFamily="18" charset="0"/>
                <a:cs typeface="Times New Roman" panose="02020603050405020304" pitchFamily="18" charset="0"/>
              </a:endParaRPr>
            </a:p>
          </p:txBody>
        </p:sp>
        <p:cxnSp>
          <p:nvCxnSpPr>
            <p:cNvPr id="154" name="Connector: Elbow 153">
              <a:extLst>
                <a:ext uri="{FF2B5EF4-FFF2-40B4-BE49-F238E27FC236}">
                  <a16:creationId xmlns:a16="http://schemas.microsoft.com/office/drawing/2014/main" id="{5362FCDF-1F16-4347-A134-D83D3E95F398}"/>
                </a:ext>
              </a:extLst>
            </p:cNvPr>
            <p:cNvCxnSpPr>
              <a:cxnSpLocks/>
            </p:cNvCxnSpPr>
            <p:nvPr/>
          </p:nvCxnSpPr>
          <p:spPr>
            <a:xfrm rot="10800000">
              <a:off x="1391539" y="11796647"/>
              <a:ext cx="13208509" cy="5656063"/>
            </a:xfrm>
            <a:prstGeom prst="bentConnector3">
              <a:avLst>
                <a:gd name="adj1" fmla="val 114502"/>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9D25FF80-CDFA-4491-A7E8-7633C3EB11B8}"/>
                </a:ext>
              </a:extLst>
            </p:cNvPr>
            <p:cNvSpPr/>
            <p:nvPr/>
          </p:nvSpPr>
          <p:spPr>
            <a:xfrm>
              <a:off x="12086534" y="16068385"/>
              <a:ext cx="12652632" cy="25856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2">
                      <a:lumMod val="50000"/>
                    </a:schemeClr>
                  </a:solidFill>
                  <a:latin typeface="Times New Roman" panose="02020603050405020304" pitchFamily="18" charset="0"/>
                  <a:cs typeface="Times New Roman" panose="02020603050405020304" pitchFamily="18" charset="0"/>
                </a:rPr>
                <a:t>Proprioception</a:t>
              </a:r>
            </a:p>
          </p:txBody>
        </p:sp>
        <p:sp>
          <p:nvSpPr>
            <p:cNvPr id="160" name="TextBox 159">
              <a:extLst>
                <a:ext uri="{FF2B5EF4-FFF2-40B4-BE49-F238E27FC236}">
                  <a16:creationId xmlns:a16="http://schemas.microsoft.com/office/drawing/2014/main" id="{32B21FB0-730A-4B98-95CB-7057C41E174F}"/>
                </a:ext>
              </a:extLst>
            </p:cNvPr>
            <p:cNvSpPr txBox="1"/>
            <p:nvPr/>
          </p:nvSpPr>
          <p:spPr>
            <a:xfrm>
              <a:off x="25200730" y="7521167"/>
              <a:ext cx="6995817" cy="1569660"/>
            </a:xfrm>
            <a:prstGeom prst="rect">
              <a:avLst/>
            </a:prstGeom>
            <a:solidFill>
              <a:srgbClr val="FFC000"/>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Control</a:t>
              </a:r>
            </a:p>
          </p:txBody>
        </p:sp>
      </p:grpSp>
      <p:cxnSp>
        <p:nvCxnSpPr>
          <p:cNvPr id="182" name="Straight Arrow Connector 181">
            <a:extLst>
              <a:ext uri="{FF2B5EF4-FFF2-40B4-BE49-F238E27FC236}">
                <a16:creationId xmlns:a16="http://schemas.microsoft.com/office/drawing/2014/main" id="{5075C2DA-B953-46DA-9526-1D5CD696FB76}"/>
              </a:ext>
            </a:extLst>
          </p:cNvPr>
          <p:cNvCxnSpPr>
            <a:cxnSpLocks/>
          </p:cNvCxnSpPr>
          <p:nvPr/>
        </p:nvCxnSpPr>
        <p:spPr>
          <a:xfrm>
            <a:off x="14293628" y="33840788"/>
            <a:ext cx="6131602" cy="6744"/>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1295824B-0F24-4888-A949-3BD72267D9A0}"/>
              </a:ext>
            </a:extLst>
          </p:cNvPr>
          <p:cNvSpPr/>
          <p:nvPr/>
        </p:nvSpPr>
        <p:spPr>
          <a:xfrm>
            <a:off x="18889347" y="35929834"/>
            <a:ext cx="8248333" cy="1483881"/>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2">
                    <a:lumMod val="50000"/>
                  </a:schemeClr>
                </a:solidFill>
                <a:latin typeface="Times New Roman" panose="02020603050405020304" pitchFamily="18" charset="0"/>
                <a:cs typeface="Times New Roman" panose="02020603050405020304" pitchFamily="18" charset="0"/>
              </a:rPr>
              <a:t>Proprioception</a:t>
            </a:r>
          </a:p>
        </p:txBody>
      </p:sp>
      <p:sp>
        <p:nvSpPr>
          <p:cNvPr id="67" name="Rectangle 66">
            <a:extLst>
              <a:ext uri="{FF2B5EF4-FFF2-40B4-BE49-F238E27FC236}">
                <a16:creationId xmlns:a16="http://schemas.microsoft.com/office/drawing/2014/main" id="{DB6D499A-6BBF-4172-B19F-636F6F2E711F}"/>
              </a:ext>
            </a:extLst>
          </p:cNvPr>
          <p:cNvSpPr/>
          <p:nvPr/>
        </p:nvSpPr>
        <p:spPr>
          <a:xfrm>
            <a:off x="20441725" y="32363276"/>
            <a:ext cx="4805693" cy="2808349"/>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2">
                    <a:lumMod val="50000"/>
                  </a:schemeClr>
                </a:solidFill>
                <a:latin typeface="Times New Roman" panose="02020603050405020304" pitchFamily="18" charset="0"/>
                <a:cs typeface="Times New Roman" panose="02020603050405020304" pitchFamily="18" charset="0"/>
              </a:rPr>
              <a:t>Muscles (</a:t>
            </a:r>
            <a:r>
              <a:rPr lang="en-US" sz="9600" i="1" dirty="0">
                <a:solidFill>
                  <a:schemeClr val="tx2">
                    <a:lumMod val="50000"/>
                  </a:schemeClr>
                </a:solidFill>
                <a:latin typeface="Times New Roman" panose="02020603050405020304" pitchFamily="18" charset="0"/>
                <a:cs typeface="Times New Roman" panose="02020603050405020304" pitchFamily="18" charset="0"/>
              </a:rPr>
              <a:t>Fatigue)</a:t>
            </a:r>
          </a:p>
        </p:txBody>
      </p:sp>
      <p:sp>
        <p:nvSpPr>
          <p:cNvPr id="225" name="Rectangle 224">
            <a:extLst>
              <a:ext uri="{FF2B5EF4-FFF2-40B4-BE49-F238E27FC236}">
                <a16:creationId xmlns:a16="http://schemas.microsoft.com/office/drawing/2014/main" id="{F9FE2D35-BE51-4669-9E1F-E5DFC1886AEA}"/>
              </a:ext>
            </a:extLst>
          </p:cNvPr>
          <p:cNvSpPr/>
          <p:nvPr/>
        </p:nvSpPr>
        <p:spPr>
          <a:xfrm>
            <a:off x="26805855" y="32363276"/>
            <a:ext cx="6304459" cy="280834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2">
                    <a:lumMod val="50000"/>
                  </a:schemeClr>
                </a:solidFill>
                <a:latin typeface="Times New Roman" panose="02020603050405020304" pitchFamily="18" charset="0"/>
                <a:cs typeface="Times New Roman" panose="02020603050405020304" pitchFamily="18" charset="0"/>
              </a:rPr>
              <a:t>Robotic Exoskeleton</a:t>
            </a:r>
          </a:p>
        </p:txBody>
      </p:sp>
      <p:sp>
        <p:nvSpPr>
          <p:cNvPr id="232" name="Rectangle 231">
            <a:extLst>
              <a:ext uri="{FF2B5EF4-FFF2-40B4-BE49-F238E27FC236}">
                <a16:creationId xmlns:a16="http://schemas.microsoft.com/office/drawing/2014/main" id="{5340AC02-22ED-4328-93F0-0E5A21EDAE20}"/>
              </a:ext>
            </a:extLst>
          </p:cNvPr>
          <p:cNvSpPr/>
          <p:nvPr/>
        </p:nvSpPr>
        <p:spPr>
          <a:xfrm>
            <a:off x="34484572" y="33316854"/>
            <a:ext cx="6182897" cy="1420692"/>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2">
                    <a:lumMod val="50000"/>
                  </a:schemeClr>
                </a:solidFill>
                <a:latin typeface="Times New Roman" panose="02020603050405020304" pitchFamily="18" charset="0"/>
                <a:cs typeface="Times New Roman" panose="02020603050405020304" pitchFamily="18" charset="0"/>
              </a:rPr>
              <a:t>Movement</a:t>
            </a:r>
          </a:p>
        </p:txBody>
      </p:sp>
      <p:sp>
        <p:nvSpPr>
          <p:cNvPr id="64" name="Rectangle 63">
            <a:extLst>
              <a:ext uri="{FF2B5EF4-FFF2-40B4-BE49-F238E27FC236}">
                <a16:creationId xmlns:a16="http://schemas.microsoft.com/office/drawing/2014/main" id="{F4945F58-0F9C-4395-B098-2030B6707D42}"/>
              </a:ext>
            </a:extLst>
          </p:cNvPr>
          <p:cNvSpPr/>
          <p:nvPr/>
        </p:nvSpPr>
        <p:spPr>
          <a:xfrm>
            <a:off x="11353389" y="33166360"/>
            <a:ext cx="2978339" cy="1420692"/>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2">
                    <a:lumMod val="50000"/>
                  </a:schemeClr>
                </a:solidFill>
                <a:latin typeface="Times New Roman" panose="02020603050405020304" pitchFamily="18" charset="0"/>
                <a:cs typeface="Times New Roman" panose="02020603050405020304" pitchFamily="18" charset="0"/>
              </a:rPr>
              <a:t>CNS</a:t>
            </a:r>
          </a:p>
        </p:txBody>
      </p:sp>
      <p:cxnSp>
        <p:nvCxnSpPr>
          <p:cNvPr id="271" name="Straight Arrow Connector 270">
            <a:extLst>
              <a:ext uri="{FF2B5EF4-FFF2-40B4-BE49-F238E27FC236}">
                <a16:creationId xmlns:a16="http://schemas.microsoft.com/office/drawing/2014/main" id="{6A3A037E-740C-47C3-A90C-DD182321B7DC}"/>
              </a:ext>
            </a:extLst>
          </p:cNvPr>
          <p:cNvCxnSpPr>
            <a:cxnSpLocks/>
          </p:cNvCxnSpPr>
          <p:nvPr/>
        </p:nvCxnSpPr>
        <p:spPr>
          <a:xfrm>
            <a:off x="29958084" y="29469082"/>
            <a:ext cx="0" cy="2894194"/>
          </a:xfrm>
          <a:prstGeom prst="straightConnector1">
            <a:avLst/>
          </a:prstGeom>
          <a:ln w="2540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14" name="Group 513">
            <a:extLst>
              <a:ext uri="{FF2B5EF4-FFF2-40B4-BE49-F238E27FC236}">
                <a16:creationId xmlns:a16="http://schemas.microsoft.com/office/drawing/2014/main" id="{3D797B37-AAB4-4C04-8997-65DAC3BB9937}"/>
              </a:ext>
            </a:extLst>
          </p:cNvPr>
          <p:cNvGrpSpPr/>
          <p:nvPr/>
        </p:nvGrpSpPr>
        <p:grpSpPr>
          <a:xfrm>
            <a:off x="3270676" y="-1499328"/>
            <a:ext cx="31792224" cy="7061943"/>
            <a:chOff x="-1491178" y="9408525"/>
            <a:chExt cx="31792224" cy="7061943"/>
          </a:xfrm>
        </p:grpSpPr>
        <p:cxnSp>
          <p:nvCxnSpPr>
            <p:cNvPr id="308" name="Straight Arrow Connector 307">
              <a:extLst>
                <a:ext uri="{FF2B5EF4-FFF2-40B4-BE49-F238E27FC236}">
                  <a16:creationId xmlns:a16="http://schemas.microsoft.com/office/drawing/2014/main" id="{E418EF4E-64B0-4DD2-9CBA-34EFB070D0A1}"/>
                </a:ext>
              </a:extLst>
            </p:cNvPr>
            <p:cNvCxnSpPr>
              <a:cxnSpLocks/>
              <a:endCxn id="318" idx="1"/>
            </p:cNvCxnSpPr>
            <p:nvPr/>
          </p:nvCxnSpPr>
          <p:spPr>
            <a:xfrm flipV="1">
              <a:off x="17545989" y="12567360"/>
              <a:ext cx="3606111" cy="14541"/>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47504661-AC1E-4833-A74A-41F8AD2B5B40}"/>
                </a:ext>
              </a:extLst>
            </p:cNvPr>
            <p:cNvCxnSpPr>
              <a:cxnSpLocks/>
            </p:cNvCxnSpPr>
            <p:nvPr/>
          </p:nvCxnSpPr>
          <p:spPr>
            <a:xfrm>
              <a:off x="26010533" y="12593623"/>
              <a:ext cx="4290513" cy="0"/>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1" name="TextBox 320">
              <a:extLst>
                <a:ext uri="{FF2B5EF4-FFF2-40B4-BE49-F238E27FC236}">
                  <a16:creationId xmlns:a16="http://schemas.microsoft.com/office/drawing/2014/main" id="{5FDF3F96-881C-47AF-BCC4-17ED3851C7EF}"/>
                </a:ext>
              </a:extLst>
            </p:cNvPr>
            <p:cNvSpPr txBox="1"/>
            <p:nvPr/>
          </p:nvSpPr>
          <p:spPr>
            <a:xfrm>
              <a:off x="-1261606" y="9459257"/>
              <a:ext cx="5381517" cy="3046988"/>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Voluntary Command</a:t>
              </a:r>
              <a:endParaRPr lang="en-US" sz="9600"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06" name="TextBox 305">
              <a:extLst>
                <a:ext uri="{FF2B5EF4-FFF2-40B4-BE49-F238E27FC236}">
                  <a16:creationId xmlns:a16="http://schemas.microsoft.com/office/drawing/2014/main" id="{7403C0CA-E53A-41A9-BE52-5C42393AE72B}"/>
                </a:ext>
              </a:extLst>
            </p:cNvPr>
            <p:cNvSpPr txBox="1"/>
            <p:nvPr/>
          </p:nvSpPr>
          <p:spPr>
            <a:xfrm>
              <a:off x="6999417" y="9421747"/>
              <a:ext cx="7717635" cy="3046988"/>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Neural Excitation</a:t>
              </a:r>
              <a:endParaRPr lang="en-US" sz="9600" dirty="0">
                <a:solidFill>
                  <a:schemeClr val="tx2">
                    <a:lumMod val="50000"/>
                  </a:schemeClr>
                </a:solidFill>
                <a:latin typeface="Times New Roman" panose="02020603050405020304" pitchFamily="18" charset="0"/>
                <a:cs typeface="Times New Roman" panose="02020603050405020304" pitchFamily="18" charset="0"/>
              </a:endParaRPr>
            </a:p>
          </p:txBody>
        </p:sp>
        <p:cxnSp>
          <p:nvCxnSpPr>
            <p:cNvPr id="299" name="Connector: Elbow 298">
              <a:extLst>
                <a:ext uri="{FF2B5EF4-FFF2-40B4-BE49-F238E27FC236}">
                  <a16:creationId xmlns:a16="http://schemas.microsoft.com/office/drawing/2014/main" id="{F6536CFD-0569-41C1-B049-F1FF63A1A05E}"/>
                </a:ext>
              </a:extLst>
            </p:cNvPr>
            <p:cNvCxnSpPr>
              <a:cxnSpLocks/>
              <a:endCxn id="318" idx="0"/>
            </p:cNvCxnSpPr>
            <p:nvPr/>
          </p:nvCxnSpPr>
          <p:spPr>
            <a:xfrm flipV="1">
              <a:off x="13652126" y="11043866"/>
              <a:ext cx="9979394" cy="1385315"/>
            </a:xfrm>
            <a:prstGeom prst="bentConnector4">
              <a:avLst>
                <a:gd name="adj1" fmla="val 1053"/>
                <a:gd name="adj2" fmla="val 208060"/>
              </a:avLst>
            </a:prstGeom>
            <a:ln w="2540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11A64578-BF82-447D-B2DE-265F59D7D2D7}"/>
                </a:ext>
              </a:extLst>
            </p:cNvPr>
            <p:cNvCxnSpPr>
              <a:cxnSpLocks/>
            </p:cNvCxnSpPr>
            <p:nvPr/>
          </p:nvCxnSpPr>
          <p:spPr>
            <a:xfrm flipV="1">
              <a:off x="6935656" y="12468735"/>
              <a:ext cx="8226165" cy="8058"/>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306">
              <a:extLst>
                <a:ext uri="{FF2B5EF4-FFF2-40B4-BE49-F238E27FC236}">
                  <a16:creationId xmlns:a16="http://schemas.microsoft.com/office/drawing/2014/main" id="{485F15B1-4332-4E37-8661-FD62CDC2A1D3}"/>
                </a:ext>
              </a:extLst>
            </p:cNvPr>
            <p:cNvSpPr/>
            <p:nvPr/>
          </p:nvSpPr>
          <p:spPr>
            <a:xfrm>
              <a:off x="15199779" y="11095454"/>
              <a:ext cx="4692421" cy="295008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i="1" dirty="0">
                  <a:solidFill>
                    <a:schemeClr val="tx2">
                      <a:lumMod val="50000"/>
                    </a:schemeClr>
                  </a:solidFill>
                  <a:latin typeface="Times New Roman" panose="02020603050405020304" pitchFamily="18" charset="0"/>
                  <a:cs typeface="Times New Roman" panose="02020603050405020304" pitchFamily="18" charset="0"/>
                </a:rPr>
                <a:t>Fatigued Muscles</a:t>
              </a:r>
            </a:p>
          </p:txBody>
        </p:sp>
        <p:cxnSp>
          <p:nvCxnSpPr>
            <p:cNvPr id="309" name="Connector: Elbow 308">
              <a:extLst>
                <a:ext uri="{FF2B5EF4-FFF2-40B4-BE49-F238E27FC236}">
                  <a16:creationId xmlns:a16="http://schemas.microsoft.com/office/drawing/2014/main" id="{4B83534A-77DB-4DE2-8F9C-90EDC209B8A4}"/>
                </a:ext>
              </a:extLst>
            </p:cNvPr>
            <p:cNvCxnSpPr>
              <a:cxnSpLocks/>
              <a:endCxn id="323" idx="3"/>
            </p:cNvCxnSpPr>
            <p:nvPr/>
          </p:nvCxnSpPr>
          <p:spPr>
            <a:xfrm rot="10800000" flipV="1">
              <a:off x="16598164" y="12663077"/>
              <a:ext cx="11348187" cy="2767105"/>
            </a:xfrm>
            <a:prstGeom prst="bentConnector3">
              <a:avLst>
                <a:gd name="adj1" fmla="val 815"/>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CAB437D4-9D22-4AD8-B361-90D849ACB3E9}"/>
                </a:ext>
              </a:extLst>
            </p:cNvPr>
            <p:cNvSpPr txBox="1"/>
            <p:nvPr/>
          </p:nvSpPr>
          <p:spPr>
            <a:xfrm>
              <a:off x="26213613" y="9408525"/>
              <a:ext cx="3126177" cy="3046988"/>
            </a:xfrm>
            <a:prstGeom prst="rect">
              <a:avLst/>
            </a:prstGeom>
            <a:noFill/>
          </p:spPr>
          <p:txBody>
            <a:bodyPr wrap="none" rtlCol="0">
              <a:spAutoFit/>
            </a:bodyPr>
            <a:lstStyle/>
            <a:p>
              <a:pPr algn="ctr"/>
              <a:r>
                <a:rPr lang="en-US" sz="9600" dirty="0">
                  <a:latin typeface="Times New Roman" panose="02020603050405020304" pitchFamily="18" charset="0"/>
                  <a:cs typeface="Times New Roman" panose="02020603050405020304" pitchFamily="18" charset="0"/>
                </a:rPr>
                <a:t>Hand</a:t>
              </a:r>
            </a:p>
            <a:p>
              <a:pPr algn="ctr"/>
              <a:r>
                <a:rPr lang="en-US" sz="9600" dirty="0">
                  <a:latin typeface="Times New Roman" panose="02020603050405020304" pitchFamily="18" charset="0"/>
                  <a:cs typeface="Times New Roman" panose="02020603050405020304" pitchFamily="18" charset="0"/>
                </a:rPr>
                <a:t>Grasp</a:t>
              </a:r>
            </a:p>
          </p:txBody>
        </p:sp>
        <p:cxnSp>
          <p:nvCxnSpPr>
            <p:cNvPr id="311" name="Straight Arrow Connector 310">
              <a:extLst>
                <a:ext uri="{FF2B5EF4-FFF2-40B4-BE49-F238E27FC236}">
                  <a16:creationId xmlns:a16="http://schemas.microsoft.com/office/drawing/2014/main" id="{5015FB03-7FDA-47B9-812F-8A7D4C2B7BA0}"/>
                </a:ext>
              </a:extLst>
            </p:cNvPr>
            <p:cNvCxnSpPr>
              <a:cxnSpLocks/>
            </p:cNvCxnSpPr>
            <p:nvPr/>
          </p:nvCxnSpPr>
          <p:spPr>
            <a:xfrm flipV="1">
              <a:off x="-1491178" y="12471067"/>
              <a:ext cx="6345381" cy="19381"/>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A61CDC01-9900-4921-92D4-BEB6E72C5998}"/>
                </a:ext>
              </a:extLst>
            </p:cNvPr>
            <p:cNvSpPr txBox="1"/>
            <p:nvPr/>
          </p:nvSpPr>
          <p:spPr>
            <a:xfrm>
              <a:off x="21152100" y="11043866"/>
              <a:ext cx="4958840" cy="3046988"/>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Wearable robots</a:t>
              </a:r>
            </a:p>
          </p:txBody>
        </p:sp>
        <p:cxnSp>
          <p:nvCxnSpPr>
            <p:cNvPr id="322" name="Connector: Elbow 321">
              <a:extLst>
                <a:ext uri="{FF2B5EF4-FFF2-40B4-BE49-F238E27FC236}">
                  <a16:creationId xmlns:a16="http://schemas.microsoft.com/office/drawing/2014/main" id="{2708F248-CE85-4D8C-8CF6-5CB7F6494367}"/>
                </a:ext>
              </a:extLst>
            </p:cNvPr>
            <p:cNvCxnSpPr>
              <a:cxnSpLocks/>
            </p:cNvCxnSpPr>
            <p:nvPr/>
          </p:nvCxnSpPr>
          <p:spPr>
            <a:xfrm rot="10800000">
              <a:off x="6351606" y="13238172"/>
              <a:ext cx="6753261" cy="2156102"/>
            </a:xfrm>
            <a:prstGeom prst="bentConnector3">
              <a:avLst>
                <a:gd name="adj1" fmla="val 99647"/>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3" name="Rectangle 322">
              <a:extLst>
                <a:ext uri="{FF2B5EF4-FFF2-40B4-BE49-F238E27FC236}">
                  <a16:creationId xmlns:a16="http://schemas.microsoft.com/office/drawing/2014/main" id="{BD23371E-A916-4E10-BFBF-309C585A34B5}"/>
                </a:ext>
              </a:extLst>
            </p:cNvPr>
            <p:cNvSpPr/>
            <p:nvPr/>
          </p:nvSpPr>
          <p:spPr>
            <a:xfrm>
              <a:off x="8326909" y="14389898"/>
              <a:ext cx="8271254" cy="2080570"/>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2">
                      <a:lumMod val="50000"/>
                    </a:schemeClr>
                  </a:solidFill>
                  <a:latin typeface="Times New Roman" panose="02020603050405020304" pitchFamily="18" charset="0"/>
                  <a:cs typeface="Times New Roman" panose="02020603050405020304" pitchFamily="18" charset="0"/>
                </a:rPr>
                <a:t>Proprioception</a:t>
              </a:r>
            </a:p>
          </p:txBody>
        </p:sp>
        <p:sp>
          <p:nvSpPr>
            <p:cNvPr id="304" name="Rectangle 303">
              <a:extLst>
                <a:ext uri="{FF2B5EF4-FFF2-40B4-BE49-F238E27FC236}">
                  <a16:creationId xmlns:a16="http://schemas.microsoft.com/office/drawing/2014/main" id="{D7B5DFC6-DE4E-462E-A838-EB50BABB9C2B}"/>
                </a:ext>
              </a:extLst>
            </p:cNvPr>
            <p:cNvSpPr/>
            <p:nvPr/>
          </p:nvSpPr>
          <p:spPr>
            <a:xfrm>
              <a:off x="4874391" y="11589521"/>
              <a:ext cx="3210150" cy="1709796"/>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2">
                      <a:lumMod val="50000"/>
                    </a:schemeClr>
                  </a:solidFill>
                  <a:latin typeface="Times New Roman" panose="02020603050405020304" pitchFamily="18" charset="0"/>
                  <a:cs typeface="Times New Roman" panose="02020603050405020304" pitchFamily="18" charset="0"/>
                </a:rPr>
                <a:t>CNS</a:t>
              </a:r>
            </a:p>
          </p:txBody>
        </p:sp>
      </p:grpSp>
      <p:pic>
        <p:nvPicPr>
          <p:cNvPr id="16" name="Picture 15">
            <a:extLst>
              <a:ext uri="{FF2B5EF4-FFF2-40B4-BE49-F238E27FC236}">
                <a16:creationId xmlns:a16="http://schemas.microsoft.com/office/drawing/2014/main" id="{75E2F2CE-49E4-4DA6-A6DD-AFB0CFE02F92}"/>
              </a:ext>
            </a:extLst>
          </p:cNvPr>
          <p:cNvPicPr>
            <a:picLocks noChangeAspect="1"/>
          </p:cNvPicPr>
          <p:nvPr/>
        </p:nvPicPr>
        <p:blipFill rotWithShape="1">
          <a:blip r:embed="rId5">
            <a:extLst>
              <a:ext uri="{28A0092B-C50C-407E-A947-70E740481C1C}">
                <a14:useLocalDpi xmlns:a14="http://schemas.microsoft.com/office/drawing/2010/main" val="0"/>
              </a:ext>
            </a:extLst>
          </a:blip>
          <a:srcRect l="9710" t="608"/>
          <a:stretch/>
        </p:blipFill>
        <p:spPr>
          <a:xfrm>
            <a:off x="9636245" y="-35091197"/>
            <a:ext cx="9253102" cy="13076270"/>
          </a:xfrm>
          <a:prstGeom prst="rect">
            <a:avLst/>
          </a:prstGeom>
        </p:spPr>
      </p:pic>
      <p:pic>
        <p:nvPicPr>
          <p:cNvPr id="20" name="Picture 19">
            <a:extLst>
              <a:ext uri="{FF2B5EF4-FFF2-40B4-BE49-F238E27FC236}">
                <a16:creationId xmlns:a16="http://schemas.microsoft.com/office/drawing/2014/main" id="{0B121FAF-A33E-4AE4-AD08-2A59CDCB6C31}"/>
              </a:ext>
            </a:extLst>
          </p:cNvPr>
          <p:cNvPicPr>
            <a:picLocks noChangeAspect="1"/>
          </p:cNvPicPr>
          <p:nvPr/>
        </p:nvPicPr>
        <p:blipFill rotWithShape="1">
          <a:blip r:embed="rId6">
            <a:extLst>
              <a:ext uri="{28A0092B-C50C-407E-A947-70E740481C1C}">
                <a14:useLocalDpi xmlns:a14="http://schemas.microsoft.com/office/drawing/2010/main" val="0"/>
              </a:ext>
            </a:extLst>
          </a:blip>
          <a:srcRect t="27566"/>
          <a:stretch/>
        </p:blipFill>
        <p:spPr>
          <a:xfrm>
            <a:off x="18833259" y="15819694"/>
            <a:ext cx="14400000" cy="6986076"/>
          </a:xfrm>
          <a:prstGeom prst="rect">
            <a:avLst/>
          </a:prstGeom>
        </p:spPr>
      </p:pic>
    </p:spTree>
    <p:extLst>
      <p:ext uri="{BB962C8B-B14F-4D97-AF65-F5344CB8AC3E}">
        <p14:creationId xmlns:p14="http://schemas.microsoft.com/office/powerpoint/2010/main" val="158149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8" name="Connector: Elbow 247">
            <a:extLst>
              <a:ext uri="{FF2B5EF4-FFF2-40B4-BE49-F238E27FC236}">
                <a16:creationId xmlns:a16="http://schemas.microsoft.com/office/drawing/2014/main" id="{C1469536-837E-45F1-BBA2-EB0CC57276E1}"/>
              </a:ext>
            </a:extLst>
          </p:cNvPr>
          <p:cNvCxnSpPr>
            <a:cxnSpLocks/>
          </p:cNvCxnSpPr>
          <p:nvPr/>
        </p:nvCxnSpPr>
        <p:spPr>
          <a:xfrm flipV="1">
            <a:off x="17719773" y="21659304"/>
            <a:ext cx="14395905" cy="5166368"/>
          </a:xfrm>
          <a:prstGeom prst="bentConnector3">
            <a:avLst>
              <a:gd name="adj1" fmla="val -2226"/>
            </a:avLst>
          </a:prstGeom>
          <a:ln w="2540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4D95217-F948-4B73-9186-2B595BA7DB4F}"/>
              </a:ext>
            </a:extLst>
          </p:cNvPr>
          <p:cNvSpPr txBox="1"/>
          <p:nvPr/>
        </p:nvSpPr>
        <p:spPr>
          <a:xfrm>
            <a:off x="4774687" y="4825444"/>
            <a:ext cx="19845801" cy="1446550"/>
          </a:xfrm>
          <a:prstGeom prst="rect">
            <a:avLst/>
          </a:prstGeom>
          <a:solidFill>
            <a:schemeClr val="bg1"/>
          </a:solidFill>
          <a:ln>
            <a:noFill/>
          </a:ln>
        </p:spPr>
        <p:txBody>
          <a:bodyPr wrap="square" rtlCol="0">
            <a:spAutoFit/>
          </a:bodyPr>
          <a:lstStyle/>
          <a:p>
            <a:pPr algn="ctr"/>
            <a:r>
              <a:rPr lang="en-US" sz="8800" i="1" dirty="0">
                <a:latin typeface="Times New Roman" panose="02020603050405020304" pitchFamily="18" charset="0"/>
                <a:cs typeface="Times New Roman" panose="02020603050405020304" pitchFamily="18" charset="0"/>
              </a:rPr>
              <a:t>(Obtained via muscle</a:t>
            </a:r>
            <a:r>
              <a:rPr lang="en-US" sz="4800" i="1" dirty="0">
                <a:latin typeface="Times New Roman" panose="02020603050405020304" pitchFamily="18" charset="0"/>
                <a:cs typeface="Times New Roman" panose="02020603050405020304" pitchFamily="18" charset="0"/>
              </a:rPr>
              <a:t> </a:t>
            </a:r>
            <a:r>
              <a:rPr lang="en-US" sz="8800" i="1" dirty="0">
                <a:latin typeface="Times New Roman" panose="02020603050405020304" pitchFamily="18" charset="0"/>
                <a:cs typeface="Times New Roman" panose="02020603050405020304" pitchFamily="18" charset="0"/>
              </a:rPr>
              <a:t>activity classification)</a:t>
            </a:r>
          </a:p>
        </p:txBody>
      </p:sp>
      <p:cxnSp>
        <p:nvCxnSpPr>
          <p:cNvPr id="4" name="Connector: Elbow 3">
            <a:extLst>
              <a:ext uri="{FF2B5EF4-FFF2-40B4-BE49-F238E27FC236}">
                <a16:creationId xmlns:a16="http://schemas.microsoft.com/office/drawing/2014/main" id="{2CF88AC6-F74C-4C0D-8883-33CA77A6F0C4}"/>
              </a:ext>
            </a:extLst>
          </p:cNvPr>
          <p:cNvCxnSpPr>
            <a:cxnSpLocks/>
          </p:cNvCxnSpPr>
          <p:nvPr/>
        </p:nvCxnSpPr>
        <p:spPr>
          <a:xfrm>
            <a:off x="34492871" y="4743153"/>
            <a:ext cx="10468818" cy="5852108"/>
          </a:xfrm>
          <a:prstGeom prst="bentConnector3">
            <a:avLst>
              <a:gd name="adj1" fmla="val 100223"/>
            </a:avLst>
          </a:prstGeom>
          <a:ln w="254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DA8588BA-1488-4453-84D7-4130CCB128AD}"/>
              </a:ext>
            </a:extLst>
          </p:cNvPr>
          <p:cNvCxnSpPr>
            <a:cxnSpLocks/>
          </p:cNvCxnSpPr>
          <p:nvPr/>
        </p:nvCxnSpPr>
        <p:spPr>
          <a:xfrm flipV="1">
            <a:off x="4522586" y="4743153"/>
            <a:ext cx="27405936" cy="5445195"/>
          </a:xfrm>
          <a:prstGeom prst="bentConnector3">
            <a:avLst>
              <a:gd name="adj1" fmla="val -187"/>
            </a:avLst>
          </a:prstGeom>
          <a:ln w="2540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7E2D1EF6-C7AE-4676-AA5E-ECBD47FE5266}"/>
              </a:ext>
            </a:extLst>
          </p:cNvPr>
          <p:cNvCxnSpPr>
            <a:cxnSpLocks/>
          </p:cNvCxnSpPr>
          <p:nvPr/>
        </p:nvCxnSpPr>
        <p:spPr>
          <a:xfrm rot="16200000" flipV="1">
            <a:off x="30831165" y="8334531"/>
            <a:ext cx="4759064" cy="1"/>
          </a:xfrm>
          <a:prstGeom prst="bentConnector3">
            <a:avLst>
              <a:gd name="adj1" fmla="val 50000"/>
            </a:avLst>
          </a:prstGeom>
          <a:ln w="2540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12" descr="January 7, 2019 - Pistol Packin' Astronauts">
            <a:extLst>
              <a:ext uri="{FF2B5EF4-FFF2-40B4-BE49-F238E27FC236}">
                <a16:creationId xmlns:a16="http://schemas.microsoft.com/office/drawing/2014/main" id="{EF7C3A79-887B-444B-B981-7F72A324FF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28"/>
          <a:stretch/>
        </p:blipFill>
        <p:spPr bwMode="auto">
          <a:xfrm>
            <a:off x="-17348095" y="1093103"/>
            <a:ext cx="7152727" cy="712155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E7B4C6D3-7E04-492A-9285-8BB9A8B79FB1}"/>
              </a:ext>
            </a:extLst>
          </p:cNvPr>
          <p:cNvGrpSpPr/>
          <p:nvPr/>
        </p:nvGrpSpPr>
        <p:grpSpPr>
          <a:xfrm>
            <a:off x="-22728791" y="24047245"/>
            <a:ext cx="13128901" cy="9912724"/>
            <a:chOff x="18823377" y="4128561"/>
            <a:chExt cx="12382738" cy="9912724"/>
          </a:xfrm>
        </p:grpSpPr>
        <p:sp>
          <p:nvSpPr>
            <p:cNvPr id="9" name="Oval 8">
              <a:extLst>
                <a:ext uri="{FF2B5EF4-FFF2-40B4-BE49-F238E27FC236}">
                  <a16:creationId xmlns:a16="http://schemas.microsoft.com/office/drawing/2014/main" id="{ECEE4338-4BA7-4FBA-A508-67CDCEF238A3}"/>
                </a:ext>
              </a:extLst>
            </p:cNvPr>
            <p:cNvSpPr/>
            <p:nvPr/>
          </p:nvSpPr>
          <p:spPr>
            <a:xfrm>
              <a:off x="23016570" y="11350418"/>
              <a:ext cx="4169154" cy="269086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10" name="Arrow: Down 9">
              <a:extLst>
                <a:ext uri="{FF2B5EF4-FFF2-40B4-BE49-F238E27FC236}">
                  <a16:creationId xmlns:a16="http://schemas.microsoft.com/office/drawing/2014/main" id="{245CAD88-4602-4068-B252-BDF26C2EDE5E}"/>
                </a:ext>
              </a:extLst>
            </p:cNvPr>
            <p:cNvSpPr/>
            <p:nvPr/>
          </p:nvSpPr>
          <p:spPr>
            <a:xfrm rot="3592922" flipH="1">
              <a:off x="26894719" y="10891266"/>
              <a:ext cx="1010776" cy="169095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500FC977-92B3-4C2D-834C-711D5C8ABB43}"/>
                </a:ext>
              </a:extLst>
            </p:cNvPr>
            <p:cNvGrpSpPr/>
            <p:nvPr/>
          </p:nvGrpSpPr>
          <p:grpSpPr>
            <a:xfrm>
              <a:off x="27036961" y="9407375"/>
              <a:ext cx="4169154" cy="2690867"/>
              <a:chOff x="19719907" y="11336024"/>
              <a:chExt cx="4169154" cy="2690867"/>
            </a:xfrm>
          </p:grpSpPr>
          <p:sp>
            <p:nvSpPr>
              <p:cNvPr id="25" name="Oval 24">
                <a:extLst>
                  <a:ext uri="{FF2B5EF4-FFF2-40B4-BE49-F238E27FC236}">
                    <a16:creationId xmlns:a16="http://schemas.microsoft.com/office/drawing/2014/main" id="{CF3623B3-CC79-4AFF-8123-43F8E9098009}"/>
                  </a:ext>
                </a:extLst>
              </p:cNvPr>
              <p:cNvSpPr/>
              <p:nvPr/>
            </p:nvSpPr>
            <p:spPr>
              <a:xfrm>
                <a:off x="19719907" y="11336024"/>
                <a:ext cx="4169154" cy="269086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EC611644-A94E-4DB4-B9F4-B8B7F8FC81C4}"/>
                  </a:ext>
                </a:extLst>
              </p:cNvPr>
              <p:cNvSpPr txBox="1"/>
              <p:nvPr/>
            </p:nvSpPr>
            <p:spPr>
              <a:xfrm>
                <a:off x="19785261" y="11790645"/>
                <a:ext cx="3901192" cy="1754326"/>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Volitional Intent</a:t>
                </a:r>
              </a:p>
            </p:txBody>
          </p:sp>
        </p:grpSp>
        <p:sp>
          <p:nvSpPr>
            <p:cNvPr id="12" name="Arrow: Down 11">
              <a:extLst>
                <a:ext uri="{FF2B5EF4-FFF2-40B4-BE49-F238E27FC236}">
                  <a16:creationId xmlns:a16="http://schemas.microsoft.com/office/drawing/2014/main" id="{11F3A741-3FE9-46C1-8A37-8721DDEFEF4C}"/>
                </a:ext>
              </a:extLst>
            </p:cNvPr>
            <p:cNvSpPr/>
            <p:nvPr/>
          </p:nvSpPr>
          <p:spPr>
            <a:xfrm rot="17796753" flipH="1">
              <a:off x="22248535" y="10900235"/>
              <a:ext cx="1010776" cy="1841317"/>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6A435764-BB14-4CC2-924A-499755F43CDA}"/>
                </a:ext>
              </a:extLst>
            </p:cNvPr>
            <p:cNvSpPr/>
            <p:nvPr/>
          </p:nvSpPr>
          <p:spPr>
            <a:xfrm>
              <a:off x="18823377" y="9379288"/>
              <a:ext cx="4169154" cy="269086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A3AEBB4F-DC92-4394-A206-42826C61195D}"/>
                </a:ext>
              </a:extLst>
            </p:cNvPr>
            <p:cNvGrpSpPr/>
            <p:nvPr/>
          </p:nvGrpSpPr>
          <p:grpSpPr>
            <a:xfrm>
              <a:off x="22465810" y="4128561"/>
              <a:ext cx="4934297" cy="2393774"/>
              <a:chOff x="14228010" y="4750525"/>
              <a:chExt cx="4934297" cy="2393774"/>
            </a:xfrm>
          </p:grpSpPr>
          <p:sp>
            <p:nvSpPr>
              <p:cNvPr id="23" name="Rectangle 22">
                <a:extLst>
                  <a:ext uri="{FF2B5EF4-FFF2-40B4-BE49-F238E27FC236}">
                    <a16:creationId xmlns:a16="http://schemas.microsoft.com/office/drawing/2014/main" id="{F77B1839-DBF8-4A73-9A30-689D7A1E2160}"/>
                  </a:ext>
                </a:extLst>
              </p:cNvPr>
              <p:cNvSpPr/>
              <p:nvPr/>
            </p:nvSpPr>
            <p:spPr>
              <a:xfrm>
                <a:off x="14228010" y="4750525"/>
                <a:ext cx="4934297"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9D3A5326-8F4A-4E33-BC56-6065130192DD}"/>
                  </a:ext>
                </a:extLst>
              </p:cNvPr>
              <p:cNvSpPr txBox="1"/>
              <p:nvPr/>
            </p:nvSpPr>
            <p:spPr>
              <a:xfrm>
                <a:off x="14228010" y="4896864"/>
                <a:ext cx="4934297" cy="923330"/>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sEMG </a:t>
                </a:r>
                <a:r>
                  <a:rPr lang="en-US" sz="5400" b="1" dirty="0">
                    <a:solidFill>
                      <a:schemeClr val="tx2">
                        <a:lumMod val="50000"/>
                      </a:schemeClr>
                    </a:solidFill>
                    <a:latin typeface="Times New Roman" panose="02020603050405020304" pitchFamily="18" charset="0"/>
                    <a:cs typeface="Times New Roman" panose="02020603050405020304" pitchFamily="18" charset="0"/>
                  </a:rPr>
                  <a:t>Sensing</a:t>
                </a:r>
              </a:p>
            </p:txBody>
          </p:sp>
        </p:grpSp>
        <p:sp>
          <p:nvSpPr>
            <p:cNvPr id="15" name="TextBox 14">
              <a:extLst>
                <a:ext uri="{FF2B5EF4-FFF2-40B4-BE49-F238E27FC236}">
                  <a16:creationId xmlns:a16="http://schemas.microsoft.com/office/drawing/2014/main" id="{D79124D9-AD78-4A12-B4DE-1C437D3A98F0}"/>
                </a:ext>
              </a:extLst>
            </p:cNvPr>
            <p:cNvSpPr txBox="1"/>
            <p:nvPr/>
          </p:nvSpPr>
          <p:spPr>
            <a:xfrm>
              <a:off x="18852068" y="10277494"/>
              <a:ext cx="3901192" cy="923330"/>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Fatigue</a:t>
              </a:r>
            </a:p>
          </p:txBody>
        </p:sp>
        <p:sp>
          <p:nvSpPr>
            <p:cNvPr id="16" name="Arrow: Down 15">
              <a:extLst>
                <a:ext uri="{FF2B5EF4-FFF2-40B4-BE49-F238E27FC236}">
                  <a16:creationId xmlns:a16="http://schemas.microsoft.com/office/drawing/2014/main" id="{8412CA9F-837E-41B8-B7EA-4FB094B78980}"/>
                </a:ext>
              </a:extLst>
            </p:cNvPr>
            <p:cNvSpPr/>
            <p:nvPr/>
          </p:nvSpPr>
          <p:spPr>
            <a:xfrm rot="18007078">
              <a:off x="26578254" y="9339270"/>
              <a:ext cx="1010776" cy="1327749"/>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Times New Roman" panose="02020603050405020304" pitchFamily="18" charset="0"/>
                <a:cs typeface="Times New Roman" panose="02020603050405020304" pitchFamily="18" charset="0"/>
              </a:endParaRPr>
            </a:p>
          </p:txBody>
        </p:sp>
        <p:sp>
          <p:nvSpPr>
            <p:cNvPr id="17" name="Arrow: Down 16">
              <a:extLst>
                <a:ext uri="{FF2B5EF4-FFF2-40B4-BE49-F238E27FC236}">
                  <a16:creationId xmlns:a16="http://schemas.microsoft.com/office/drawing/2014/main" id="{411E130F-5413-4587-8979-F5A7052FD1DC}"/>
                </a:ext>
              </a:extLst>
            </p:cNvPr>
            <p:cNvSpPr/>
            <p:nvPr/>
          </p:nvSpPr>
          <p:spPr>
            <a:xfrm rot="3803247">
              <a:off x="22466037" y="9378802"/>
              <a:ext cx="1010776" cy="1284283"/>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471C89D2-395D-4F7C-A813-D165C0BA6330}"/>
                </a:ext>
              </a:extLst>
            </p:cNvPr>
            <p:cNvSpPr txBox="1"/>
            <p:nvPr/>
          </p:nvSpPr>
          <p:spPr>
            <a:xfrm>
              <a:off x="22745424" y="11477906"/>
              <a:ext cx="4711447" cy="923330"/>
            </a:xfrm>
            <a:prstGeom prst="rect">
              <a:avLst/>
            </a:prstGeom>
            <a:noFill/>
          </p:spPr>
          <p:txBody>
            <a:bodyPr wrap="square" rtlCol="0">
              <a:spAutoFit/>
            </a:bodyPr>
            <a:lstStyle/>
            <a:p>
              <a:pPr algn="ctr"/>
              <a:endParaRPr lang="en-US" sz="5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7728641-78B6-45B5-ABE8-EA176637B5E8}"/>
                </a:ext>
              </a:extLst>
            </p:cNvPr>
            <p:cNvSpPr txBox="1"/>
            <p:nvPr/>
          </p:nvSpPr>
          <p:spPr>
            <a:xfrm>
              <a:off x="22976011" y="11885557"/>
              <a:ext cx="4169154" cy="1754326"/>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Robot </a:t>
              </a:r>
            </a:p>
            <a:p>
              <a:pPr algn="ctr"/>
              <a:r>
                <a:rPr lang="en-US" sz="5400" b="1" dirty="0">
                  <a:latin typeface="Times New Roman" panose="02020603050405020304" pitchFamily="18" charset="0"/>
                  <a:cs typeface="Times New Roman" panose="02020603050405020304" pitchFamily="18" charset="0"/>
                </a:rPr>
                <a:t>Control</a:t>
              </a:r>
            </a:p>
          </p:txBody>
        </p:sp>
        <p:sp>
          <p:nvSpPr>
            <p:cNvPr id="20" name="Oval 19">
              <a:extLst>
                <a:ext uri="{FF2B5EF4-FFF2-40B4-BE49-F238E27FC236}">
                  <a16:creationId xmlns:a16="http://schemas.microsoft.com/office/drawing/2014/main" id="{EAB5352B-1892-4AE9-A6B2-4FDBCCAE75EE}"/>
                </a:ext>
              </a:extLst>
            </p:cNvPr>
            <p:cNvSpPr/>
            <p:nvPr/>
          </p:nvSpPr>
          <p:spPr>
            <a:xfrm>
              <a:off x="22976011" y="7771015"/>
              <a:ext cx="4169154" cy="269086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BB6D16D-C743-4DCD-8364-A94AEDEAB61C}"/>
                </a:ext>
              </a:extLst>
            </p:cNvPr>
            <p:cNvSpPr txBox="1"/>
            <p:nvPr/>
          </p:nvSpPr>
          <p:spPr>
            <a:xfrm>
              <a:off x="23051286" y="8230995"/>
              <a:ext cx="4169155" cy="1754326"/>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Muscle Synergies</a:t>
              </a:r>
            </a:p>
          </p:txBody>
        </p:sp>
        <p:sp>
          <p:nvSpPr>
            <p:cNvPr id="22" name="Arrow: Down 21">
              <a:extLst>
                <a:ext uri="{FF2B5EF4-FFF2-40B4-BE49-F238E27FC236}">
                  <a16:creationId xmlns:a16="http://schemas.microsoft.com/office/drawing/2014/main" id="{7EF32ADD-DE93-4211-9F1E-85226F2675EC}"/>
                </a:ext>
              </a:extLst>
            </p:cNvPr>
            <p:cNvSpPr/>
            <p:nvPr/>
          </p:nvSpPr>
          <p:spPr>
            <a:xfrm>
              <a:off x="24463536" y="6583224"/>
              <a:ext cx="1010776" cy="1245382"/>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Times New Roman" panose="02020603050405020304" pitchFamily="18" charset="0"/>
                <a:cs typeface="Times New Roman" panose="02020603050405020304" pitchFamily="18" charset="0"/>
              </a:endParaRPr>
            </a:p>
          </p:txBody>
        </p:sp>
      </p:grpSp>
      <p:pic>
        <p:nvPicPr>
          <p:cNvPr id="27" name="Picture 10">
            <a:extLst>
              <a:ext uri="{FF2B5EF4-FFF2-40B4-BE49-F238E27FC236}">
                <a16:creationId xmlns:a16="http://schemas.microsoft.com/office/drawing/2014/main" id="{06752F65-7C75-4360-8B1A-7BCF53B22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25190" y="10913886"/>
            <a:ext cx="20087588" cy="671988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1BDB39F4-1007-48F4-A552-ED2BB4B38842}"/>
              </a:ext>
            </a:extLst>
          </p:cNvPr>
          <p:cNvGrpSpPr/>
          <p:nvPr/>
        </p:nvGrpSpPr>
        <p:grpSpPr>
          <a:xfrm>
            <a:off x="-7127957" y="-15827461"/>
            <a:ext cx="50831914" cy="11658611"/>
            <a:chOff x="-2057641" y="14929617"/>
            <a:chExt cx="44289316" cy="11658611"/>
          </a:xfrm>
        </p:grpSpPr>
        <p:cxnSp>
          <p:nvCxnSpPr>
            <p:cNvPr id="29" name="Straight Arrow Connector 28">
              <a:extLst>
                <a:ext uri="{FF2B5EF4-FFF2-40B4-BE49-F238E27FC236}">
                  <a16:creationId xmlns:a16="http://schemas.microsoft.com/office/drawing/2014/main" id="{568958D2-6E03-4F8B-A014-78DEC54FD62D}"/>
                </a:ext>
              </a:extLst>
            </p:cNvPr>
            <p:cNvCxnSpPr>
              <a:cxnSpLocks/>
            </p:cNvCxnSpPr>
            <p:nvPr/>
          </p:nvCxnSpPr>
          <p:spPr>
            <a:xfrm>
              <a:off x="19179891" y="19143412"/>
              <a:ext cx="3030931" cy="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8518369-8CE2-441B-A7FF-2C7DFEA7BEEF}"/>
                </a:ext>
              </a:extLst>
            </p:cNvPr>
            <p:cNvGrpSpPr/>
            <p:nvPr/>
          </p:nvGrpSpPr>
          <p:grpSpPr>
            <a:xfrm>
              <a:off x="-2057641" y="14929617"/>
              <a:ext cx="44289316" cy="11658611"/>
              <a:chOff x="830630" y="14449350"/>
              <a:chExt cx="32499561" cy="10793274"/>
            </a:xfrm>
          </p:grpSpPr>
          <p:sp>
            <p:nvSpPr>
              <p:cNvPr id="31" name="TextBox 30">
                <a:extLst>
                  <a:ext uri="{FF2B5EF4-FFF2-40B4-BE49-F238E27FC236}">
                    <a16:creationId xmlns:a16="http://schemas.microsoft.com/office/drawing/2014/main" id="{9539498D-B063-4DE2-A5C8-19F5290F301A}"/>
                  </a:ext>
                </a:extLst>
              </p:cNvPr>
              <p:cNvSpPr txBox="1"/>
              <p:nvPr/>
            </p:nvSpPr>
            <p:spPr>
              <a:xfrm>
                <a:off x="830630" y="14449350"/>
                <a:ext cx="4934297" cy="2820831"/>
              </a:xfrm>
              <a:prstGeom prst="rect">
                <a:avLst/>
              </a:prstGeom>
              <a:noFill/>
            </p:spPr>
            <p:txBody>
              <a:bodyPr wrap="square" rtlCol="0">
                <a:spAutoFit/>
              </a:bodyPr>
              <a:lstStyle/>
              <a:p>
                <a:pPr algn="ctr"/>
                <a:r>
                  <a:rPr lang="en-US" sz="9600" i="1" dirty="0">
                    <a:latin typeface="Times New Roman" panose="02020603050405020304" pitchFamily="18" charset="0"/>
                    <a:cs typeface="Times New Roman" panose="02020603050405020304" pitchFamily="18" charset="0"/>
                  </a:rPr>
                  <a:t>Voluntary Command</a:t>
                </a:r>
                <a:endParaRPr lang="en-US" sz="9600"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id="{B54E286B-3EEE-4498-8B23-4F8781183654}"/>
                  </a:ext>
                </a:extLst>
              </p:cNvPr>
              <p:cNvSpPr/>
              <p:nvPr/>
            </p:nvSpPr>
            <p:spPr>
              <a:xfrm>
                <a:off x="9230784" y="16941602"/>
                <a:ext cx="3810000"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CNS</a:t>
                </a:r>
              </a:p>
            </p:txBody>
          </p:sp>
          <p:cxnSp>
            <p:nvCxnSpPr>
              <p:cNvPr id="33" name="Straight Arrow Connector 32">
                <a:extLst>
                  <a:ext uri="{FF2B5EF4-FFF2-40B4-BE49-F238E27FC236}">
                    <a16:creationId xmlns:a16="http://schemas.microsoft.com/office/drawing/2014/main" id="{8E032029-6C5E-4276-A41D-0E0650D37F14}"/>
                  </a:ext>
                </a:extLst>
              </p:cNvPr>
              <p:cNvCxnSpPr>
                <a:cxnSpLocks/>
              </p:cNvCxnSpPr>
              <p:nvPr/>
            </p:nvCxnSpPr>
            <p:spPr>
              <a:xfrm flipV="1">
                <a:off x="13092829" y="18229021"/>
                <a:ext cx="2957728" cy="11106"/>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85D29AE-B1CF-434E-93B9-DFC499C9990C}"/>
                  </a:ext>
                </a:extLst>
              </p:cNvPr>
              <p:cNvSpPr txBox="1"/>
              <p:nvPr/>
            </p:nvSpPr>
            <p:spPr>
              <a:xfrm>
                <a:off x="12892586" y="14724180"/>
                <a:ext cx="4934297" cy="2820831"/>
              </a:xfrm>
              <a:prstGeom prst="rect">
                <a:avLst/>
              </a:prstGeom>
              <a:noFill/>
            </p:spPr>
            <p:txBody>
              <a:bodyPr wrap="square" rtlCol="0">
                <a:spAutoFit/>
              </a:bodyPr>
              <a:lstStyle/>
              <a:p>
                <a:pPr algn="ctr"/>
                <a:r>
                  <a:rPr lang="en-US" sz="9600" i="1" dirty="0">
                    <a:latin typeface="Times New Roman" panose="02020603050405020304" pitchFamily="18" charset="0"/>
                    <a:cs typeface="Times New Roman" panose="02020603050405020304" pitchFamily="18" charset="0"/>
                  </a:rPr>
                  <a:t>Neural Excitation</a:t>
                </a:r>
                <a:endParaRPr lang="en-US" sz="9600"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DD8C1050-7D52-4D63-A6AA-682041994708}"/>
                  </a:ext>
                </a:extLst>
              </p:cNvPr>
              <p:cNvSpPr/>
              <p:nvPr/>
            </p:nvSpPr>
            <p:spPr>
              <a:xfrm>
                <a:off x="18596277" y="16941602"/>
                <a:ext cx="4600747"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Muscle</a:t>
                </a:r>
              </a:p>
            </p:txBody>
          </p:sp>
          <p:sp>
            <p:nvSpPr>
              <p:cNvPr id="36" name="Rectangle 35">
                <a:extLst>
                  <a:ext uri="{FF2B5EF4-FFF2-40B4-BE49-F238E27FC236}">
                    <a16:creationId xmlns:a16="http://schemas.microsoft.com/office/drawing/2014/main" id="{F04704CA-7F46-40C3-B0ED-99C39B676D16}"/>
                  </a:ext>
                </a:extLst>
              </p:cNvPr>
              <p:cNvSpPr/>
              <p:nvPr/>
            </p:nvSpPr>
            <p:spPr>
              <a:xfrm>
                <a:off x="26464319" y="16941602"/>
                <a:ext cx="4050792"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Skeleton</a:t>
                </a:r>
              </a:p>
            </p:txBody>
          </p:sp>
          <p:cxnSp>
            <p:nvCxnSpPr>
              <p:cNvPr id="37" name="Straight Arrow Connector 36">
                <a:extLst>
                  <a:ext uri="{FF2B5EF4-FFF2-40B4-BE49-F238E27FC236}">
                    <a16:creationId xmlns:a16="http://schemas.microsoft.com/office/drawing/2014/main" id="{DEF23744-1056-4B11-B3EF-8AE765BA6FF0}"/>
                  </a:ext>
                </a:extLst>
              </p:cNvPr>
              <p:cNvCxnSpPr>
                <a:cxnSpLocks/>
                <a:stCxn id="36" idx="3"/>
              </p:cNvCxnSpPr>
              <p:nvPr/>
            </p:nvCxnSpPr>
            <p:spPr>
              <a:xfrm flipV="1">
                <a:off x="30515111" y="18098449"/>
                <a:ext cx="2545720" cy="40041"/>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3DFB0B-9DAB-4638-A98E-F2836A078BFE}"/>
                  </a:ext>
                </a:extLst>
              </p:cNvPr>
              <p:cNvCxnSpPr>
                <a:cxnSpLocks/>
                <a:stCxn id="35" idx="3"/>
                <a:endCxn id="36" idx="1"/>
              </p:cNvCxnSpPr>
              <p:nvPr/>
            </p:nvCxnSpPr>
            <p:spPr>
              <a:xfrm>
                <a:off x="23197024" y="18138490"/>
                <a:ext cx="3267295" cy="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EBBD515-284D-4754-9F4B-D0011FA668F3}"/>
                  </a:ext>
                </a:extLst>
              </p:cNvPr>
              <p:cNvSpPr/>
              <p:nvPr/>
            </p:nvSpPr>
            <p:spPr>
              <a:xfrm>
                <a:off x="14883245" y="22848850"/>
                <a:ext cx="8089504"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Proprioception</a:t>
                </a:r>
              </a:p>
            </p:txBody>
          </p:sp>
          <p:cxnSp>
            <p:nvCxnSpPr>
              <p:cNvPr id="40" name="Connector: Elbow 39">
                <a:extLst>
                  <a:ext uri="{FF2B5EF4-FFF2-40B4-BE49-F238E27FC236}">
                    <a16:creationId xmlns:a16="http://schemas.microsoft.com/office/drawing/2014/main" id="{4789B553-7E1F-400C-BDC9-9A311F5C233D}"/>
                  </a:ext>
                </a:extLst>
              </p:cNvPr>
              <p:cNvCxnSpPr>
                <a:cxnSpLocks/>
                <a:stCxn id="36" idx="3"/>
                <a:endCxn id="39" idx="3"/>
              </p:cNvCxnSpPr>
              <p:nvPr/>
            </p:nvCxnSpPr>
            <p:spPr>
              <a:xfrm flipH="1">
                <a:off x="22972749" y="18138489"/>
                <a:ext cx="7542362" cy="5907248"/>
              </a:xfrm>
              <a:prstGeom prst="bentConnector3">
                <a:avLst>
                  <a:gd name="adj1" fmla="val -11304"/>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35FB7A2-2C4B-4410-8734-36F744DF3686}"/>
                  </a:ext>
                </a:extLst>
              </p:cNvPr>
              <p:cNvSpPr txBox="1"/>
              <p:nvPr/>
            </p:nvSpPr>
            <p:spPr>
              <a:xfrm>
                <a:off x="30589442" y="15686133"/>
                <a:ext cx="2740749" cy="1453155"/>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Position</a:t>
                </a:r>
              </a:p>
            </p:txBody>
          </p:sp>
          <p:cxnSp>
            <p:nvCxnSpPr>
              <p:cNvPr id="42" name="Connector: Elbow 41">
                <a:extLst>
                  <a:ext uri="{FF2B5EF4-FFF2-40B4-BE49-F238E27FC236}">
                    <a16:creationId xmlns:a16="http://schemas.microsoft.com/office/drawing/2014/main" id="{0AEF45C1-F252-4E30-85F4-2C6FB9A473CC}"/>
                  </a:ext>
                </a:extLst>
              </p:cNvPr>
              <p:cNvCxnSpPr>
                <a:cxnSpLocks/>
                <a:stCxn id="39" idx="1"/>
              </p:cNvCxnSpPr>
              <p:nvPr/>
            </p:nvCxnSpPr>
            <p:spPr>
              <a:xfrm rot="10800000">
                <a:off x="6438340" y="18809485"/>
                <a:ext cx="8444906" cy="5236253"/>
              </a:xfrm>
              <a:prstGeom prst="bentConnector3">
                <a:avLst>
                  <a:gd name="adj1" fmla="val 11450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86CB766-01CE-4767-AED0-3CA8D39FB492}"/>
                  </a:ext>
                </a:extLst>
              </p:cNvPr>
              <p:cNvSpPr txBox="1"/>
              <p:nvPr/>
            </p:nvSpPr>
            <p:spPr>
              <a:xfrm>
                <a:off x="24059530" y="14901923"/>
                <a:ext cx="2588041" cy="2820831"/>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Muscle </a:t>
                </a:r>
              </a:p>
              <a:p>
                <a:pPr algn="ctr"/>
                <a:r>
                  <a:rPr lang="en-US" sz="9600" i="1" dirty="0">
                    <a:latin typeface="Times New Roman" panose="02020603050405020304" pitchFamily="18" charset="0"/>
                    <a:cs typeface="Times New Roman" panose="02020603050405020304" pitchFamily="18" charset="0"/>
                  </a:rPr>
                  <a:t>Activity</a:t>
                </a:r>
              </a:p>
            </p:txBody>
          </p:sp>
          <p:cxnSp>
            <p:nvCxnSpPr>
              <p:cNvPr id="44" name="Straight Arrow Connector 43">
                <a:extLst>
                  <a:ext uri="{FF2B5EF4-FFF2-40B4-BE49-F238E27FC236}">
                    <a16:creationId xmlns:a16="http://schemas.microsoft.com/office/drawing/2014/main" id="{A6CACFE5-31D8-415C-95E1-439C42F25E69}"/>
                  </a:ext>
                </a:extLst>
              </p:cNvPr>
              <p:cNvCxnSpPr>
                <a:cxnSpLocks/>
              </p:cNvCxnSpPr>
              <p:nvPr/>
            </p:nvCxnSpPr>
            <p:spPr>
              <a:xfrm flipV="1">
                <a:off x="3396696" y="17668753"/>
                <a:ext cx="3041644" cy="6278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83B3A0-F5CE-4ED2-89B7-71F35A885F49}"/>
                  </a:ext>
                </a:extLst>
              </p:cNvPr>
              <p:cNvCxnSpPr>
                <a:cxnSpLocks/>
                <a:endCxn id="32" idx="1"/>
              </p:cNvCxnSpPr>
              <p:nvPr/>
            </p:nvCxnSpPr>
            <p:spPr>
              <a:xfrm flipV="1">
                <a:off x="6855939" y="18138489"/>
                <a:ext cx="2374844" cy="14039"/>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25C80264-9480-4C7E-9F67-AD6A9217CA07}"/>
                  </a:ext>
                </a:extLst>
              </p:cNvPr>
              <p:cNvSpPr/>
              <p:nvPr/>
            </p:nvSpPr>
            <p:spPr>
              <a:xfrm>
                <a:off x="6340641" y="17222717"/>
                <a:ext cx="1412692" cy="19699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47" name="Oval 46">
                <a:extLst>
                  <a:ext uri="{FF2B5EF4-FFF2-40B4-BE49-F238E27FC236}">
                    <a16:creationId xmlns:a16="http://schemas.microsoft.com/office/drawing/2014/main" id="{6CB395DF-47F9-44B1-BB08-D85AA1E407D8}"/>
                  </a:ext>
                </a:extLst>
              </p:cNvPr>
              <p:cNvSpPr/>
              <p:nvPr/>
            </p:nvSpPr>
            <p:spPr>
              <a:xfrm>
                <a:off x="16157741" y="17365392"/>
                <a:ext cx="1369069" cy="19699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grpSp>
            <p:nvGrpSpPr>
              <p:cNvPr id="48" name="Group 47">
                <a:extLst>
                  <a:ext uri="{FF2B5EF4-FFF2-40B4-BE49-F238E27FC236}">
                    <a16:creationId xmlns:a16="http://schemas.microsoft.com/office/drawing/2014/main" id="{39CD89B3-F7C4-4C39-8428-8560B5CFE706}"/>
                  </a:ext>
                </a:extLst>
              </p:cNvPr>
              <p:cNvGrpSpPr/>
              <p:nvPr/>
            </p:nvGrpSpPr>
            <p:grpSpPr>
              <a:xfrm>
                <a:off x="16842275" y="19335377"/>
                <a:ext cx="6078429" cy="3132063"/>
                <a:chOff x="5579168" y="22623008"/>
                <a:chExt cx="6078429" cy="3132063"/>
              </a:xfrm>
            </p:grpSpPr>
            <p:cxnSp>
              <p:nvCxnSpPr>
                <p:cNvPr id="53" name="Connector: Elbow 52">
                  <a:extLst>
                    <a:ext uri="{FF2B5EF4-FFF2-40B4-BE49-F238E27FC236}">
                      <a16:creationId xmlns:a16="http://schemas.microsoft.com/office/drawing/2014/main" id="{63F4068D-5AD2-49A3-A7D4-EF782361A70F}"/>
                    </a:ext>
                  </a:extLst>
                </p:cNvPr>
                <p:cNvCxnSpPr>
                  <a:cxnSpLocks/>
                  <a:endCxn id="47" idx="4"/>
                </p:cNvCxnSpPr>
                <p:nvPr/>
              </p:nvCxnSpPr>
              <p:spPr>
                <a:xfrm rot="10800000">
                  <a:off x="5579168" y="22623008"/>
                  <a:ext cx="2388071" cy="1504912"/>
                </a:xfrm>
                <a:prstGeom prst="bentConnector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6141375-6EBE-43ED-A64A-38BAB5A581F4}"/>
                    </a:ext>
                  </a:extLst>
                </p:cNvPr>
                <p:cNvSpPr txBox="1"/>
                <p:nvPr/>
              </p:nvSpPr>
              <p:spPr>
                <a:xfrm>
                  <a:off x="7699833" y="22934239"/>
                  <a:ext cx="3957764" cy="2820832"/>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Peripheral Fatigue</a:t>
                  </a:r>
                </a:p>
              </p:txBody>
            </p:sp>
          </p:grpSp>
          <p:grpSp>
            <p:nvGrpSpPr>
              <p:cNvPr id="49" name="Group 48">
                <a:extLst>
                  <a:ext uri="{FF2B5EF4-FFF2-40B4-BE49-F238E27FC236}">
                    <a16:creationId xmlns:a16="http://schemas.microsoft.com/office/drawing/2014/main" id="{E2F6B0D9-30E4-4B17-8D24-230DF9924461}"/>
                  </a:ext>
                </a:extLst>
              </p:cNvPr>
              <p:cNvGrpSpPr/>
              <p:nvPr/>
            </p:nvGrpSpPr>
            <p:grpSpPr>
              <a:xfrm>
                <a:off x="7046988" y="18240127"/>
                <a:ext cx="7171356" cy="4091656"/>
                <a:chOff x="5454815" y="20902541"/>
                <a:chExt cx="7171356" cy="4091656"/>
              </a:xfrm>
            </p:grpSpPr>
            <p:sp>
              <p:nvSpPr>
                <p:cNvPr id="50" name="TextBox 49">
                  <a:extLst>
                    <a:ext uri="{FF2B5EF4-FFF2-40B4-BE49-F238E27FC236}">
                      <a16:creationId xmlns:a16="http://schemas.microsoft.com/office/drawing/2014/main" id="{A8A679D4-B08A-4F04-8976-E37BC328CC58}"/>
                    </a:ext>
                  </a:extLst>
                </p:cNvPr>
                <p:cNvSpPr txBox="1"/>
                <p:nvPr/>
              </p:nvSpPr>
              <p:spPr>
                <a:xfrm>
                  <a:off x="7640689" y="22173366"/>
                  <a:ext cx="3841768" cy="2820831"/>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Central Fatigue</a:t>
                  </a:r>
                </a:p>
              </p:txBody>
            </p:sp>
            <p:cxnSp>
              <p:nvCxnSpPr>
                <p:cNvPr id="51" name="Connector: Elbow 50">
                  <a:extLst>
                    <a:ext uri="{FF2B5EF4-FFF2-40B4-BE49-F238E27FC236}">
                      <a16:creationId xmlns:a16="http://schemas.microsoft.com/office/drawing/2014/main" id="{15594840-0C60-4849-BD4C-04C7860B2ECB}"/>
                    </a:ext>
                  </a:extLst>
                </p:cNvPr>
                <p:cNvCxnSpPr>
                  <a:cxnSpLocks/>
                  <a:stCxn id="50" idx="1"/>
                  <a:endCxn id="46" idx="4"/>
                </p:cNvCxnSpPr>
                <p:nvPr/>
              </p:nvCxnSpPr>
              <p:spPr>
                <a:xfrm rot="10800000">
                  <a:off x="5454815" y="21855116"/>
                  <a:ext cx="2185875" cy="1728667"/>
                </a:xfrm>
                <a:prstGeom prst="bentConnector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81BD4AA1-0D7E-4C2E-B398-30395414D5BF}"/>
                    </a:ext>
                  </a:extLst>
                </p:cNvPr>
                <p:cNvCxnSpPr>
                  <a:cxnSpLocks/>
                </p:cNvCxnSpPr>
                <p:nvPr/>
              </p:nvCxnSpPr>
              <p:spPr>
                <a:xfrm rot="5400000">
                  <a:off x="10826769" y="21621417"/>
                  <a:ext cx="2518278" cy="1080526"/>
                </a:xfrm>
                <a:prstGeom prst="bentConnector3">
                  <a:avLst>
                    <a:gd name="adj1" fmla="val 99023"/>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cxnSp>
        <p:nvCxnSpPr>
          <p:cNvPr id="55" name="Connector: Elbow 54">
            <a:extLst>
              <a:ext uri="{FF2B5EF4-FFF2-40B4-BE49-F238E27FC236}">
                <a16:creationId xmlns:a16="http://schemas.microsoft.com/office/drawing/2014/main" id="{876A60FD-A71C-4799-9E04-F6FF06B5067D}"/>
              </a:ext>
            </a:extLst>
          </p:cNvPr>
          <p:cNvCxnSpPr>
            <a:cxnSpLocks/>
          </p:cNvCxnSpPr>
          <p:nvPr/>
        </p:nvCxnSpPr>
        <p:spPr>
          <a:xfrm rot="5400000">
            <a:off x="26998797" y="-11179589"/>
            <a:ext cx="2720178" cy="1690029"/>
          </a:xfrm>
          <a:prstGeom prst="bentConnector3">
            <a:avLst>
              <a:gd name="adj1" fmla="val 99023"/>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27538921-9370-4635-BF96-9D66BCEFBC12}"/>
              </a:ext>
            </a:extLst>
          </p:cNvPr>
          <p:cNvCxnSpPr>
            <a:cxnSpLocks/>
          </p:cNvCxnSpPr>
          <p:nvPr/>
        </p:nvCxnSpPr>
        <p:spPr>
          <a:xfrm flipV="1">
            <a:off x="-103405" y="-17084673"/>
            <a:ext cx="11526618" cy="4708424"/>
          </a:xfrm>
          <a:prstGeom prst="bentConnector3">
            <a:avLst>
              <a:gd name="adj1" fmla="val 141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E43E938-3960-4EE4-A677-1ED31BD96562}"/>
              </a:ext>
            </a:extLst>
          </p:cNvPr>
          <p:cNvCxnSpPr>
            <a:cxnSpLocks/>
          </p:cNvCxnSpPr>
          <p:nvPr/>
        </p:nvCxnSpPr>
        <p:spPr>
          <a:xfrm rot="5400000" flipH="1" flipV="1">
            <a:off x="10556704" y="-13993471"/>
            <a:ext cx="4202641" cy="12700"/>
          </a:xfrm>
          <a:prstGeom prst="bentConnector3">
            <a:avLst>
              <a:gd name="adj1" fmla="val 50000"/>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24929A32-5EDD-4ACF-8BCC-CE2A052AF534}"/>
              </a:ext>
            </a:extLst>
          </p:cNvPr>
          <p:cNvSpPr/>
          <p:nvPr/>
        </p:nvSpPr>
        <p:spPr>
          <a:xfrm>
            <a:off x="11539472" y="-18357407"/>
            <a:ext cx="214133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cxnSp>
        <p:nvCxnSpPr>
          <p:cNvPr id="59" name="Connector: Elbow 58">
            <a:extLst>
              <a:ext uri="{FF2B5EF4-FFF2-40B4-BE49-F238E27FC236}">
                <a16:creationId xmlns:a16="http://schemas.microsoft.com/office/drawing/2014/main" id="{86EF515A-1658-4938-BD04-EF9365056041}"/>
              </a:ext>
            </a:extLst>
          </p:cNvPr>
          <p:cNvCxnSpPr>
            <a:cxnSpLocks/>
          </p:cNvCxnSpPr>
          <p:nvPr/>
        </p:nvCxnSpPr>
        <p:spPr>
          <a:xfrm rot="5400000" flipH="1" flipV="1">
            <a:off x="26609891" y="-13993471"/>
            <a:ext cx="4202641" cy="12700"/>
          </a:xfrm>
          <a:prstGeom prst="bentConnector3">
            <a:avLst>
              <a:gd name="adj1" fmla="val 50000"/>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F3A75D4-4F3F-4FA0-968E-212EB1AB76D9}"/>
              </a:ext>
            </a:extLst>
          </p:cNvPr>
          <p:cNvCxnSpPr>
            <a:cxnSpLocks/>
          </p:cNvCxnSpPr>
          <p:nvPr/>
        </p:nvCxnSpPr>
        <p:spPr>
          <a:xfrm>
            <a:off x="21752706" y="10986198"/>
            <a:ext cx="3478672" cy="0"/>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37894B8-D385-4187-BA58-446F43795E9E}"/>
              </a:ext>
            </a:extLst>
          </p:cNvPr>
          <p:cNvSpPr txBox="1"/>
          <p:nvPr/>
        </p:nvSpPr>
        <p:spPr>
          <a:xfrm>
            <a:off x="-2622121" y="6772403"/>
            <a:ext cx="7717635" cy="3046988"/>
          </a:xfrm>
          <a:prstGeom prst="rect">
            <a:avLst/>
          </a:prstGeom>
          <a:noFill/>
        </p:spPr>
        <p:txBody>
          <a:bodyPr wrap="square" rtlCol="0">
            <a:spAutoFit/>
          </a:bodyPr>
          <a:lstStyle/>
          <a:p>
            <a:pPr algn="ctr"/>
            <a:r>
              <a:rPr lang="en-US" sz="9600" i="1" dirty="0">
                <a:latin typeface="Times New Roman" panose="02020603050405020304" pitchFamily="18" charset="0"/>
                <a:cs typeface="Times New Roman" panose="02020603050405020304" pitchFamily="18" charset="0"/>
              </a:rPr>
              <a:t>Voluntary Command</a:t>
            </a:r>
            <a:endParaRPr lang="en-US" sz="9600"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F5D9C2BC-B53E-490F-9C1A-120E076B2EB4}"/>
              </a:ext>
            </a:extLst>
          </p:cNvPr>
          <p:cNvSpPr/>
          <p:nvPr/>
        </p:nvSpPr>
        <p:spPr>
          <a:xfrm>
            <a:off x="10516392" y="9464468"/>
            <a:ext cx="5959145" cy="25856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CNS</a:t>
            </a:r>
          </a:p>
        </p:txBody>
      </p:sp>
      <p:cxnSp>
        <p:nvCxnSpPr>
          <p:cNvPr id="65" name="Straight Arrow Connector 64">
            <a:extLst>
              <a:ext uri="{FF2B5EF4-FFF2-40B4-BE49-F238E27FC236}">
                <a16:creationId xmlns:a16="http://schemas.microsoft.com/office/drawing/2014/main" id="{73E08E39-F32C-4AD1-9B4A-B3E9AF1947E5}"/>
              </a:ext>
            </a:extLst>
          </p:cNvPr>
          <p:cNvCxnSpPr>
            <a:cxnSpLocks/>
          </p:cNvCxnSpPr>
          <p:nvPr/>
        </p:nvCxnSpPr>
        <p:spPr>
          <a:xfrm flipV="1">
            <a:off x="16556939" y="10855104"/>
            <a:ext cx="4626123" cy="11996"/>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B1F57B3-D8F2-4977-A3DC-FDB35C8EE31F}"/>
              </a:ext>
            </a:extLst>
          </p:cNvPr>
          <p:cNvSpPr txBox="1"/>
          <p:nvPr/>
        </p:nvSpPr>
        <p:spPr>
          <a:xfrm>
            <a:off x="16243743" y="7069267"/>
            <a:ext cx="7717635" cy="3046988"/>
          </a:xfrm>
          <a:prstGeom prst="rect">
            <a:avLst/>
          </a:prstGeom>
          <a:noFill/>
        </p:spPr>
        <p:txBody>
          <a:bodyPr wrap="square" rtlCol="0">
            <a:spAutoFit/>
          </a:bodyPr>
          <a:lstStyle/>
          <a:p>
            <a:pPr algn="ctr"/>
            <a:r>
              <a:rPr lang="en-US" sz="9600" i="1" dirty="0">
                <a:latin typeface="Times New Roman" panose="02020603050405020304" pitchFamily="18" charset="0"/>
                <a:cs typeface="Times New Roman" panose="02020603050405020304" pitchFamily="18" charset="0"/>
              </a:rPr>
              <a:t>Neural Excitation</a:t>
            </a:r>
            <a:endParaRPr lang="en-US" sz="9600"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id="{6CC88A68-DF1A-469C-A9C3-E1D0820DC2A9}"/>
              </a:ext>
            </a:extLst>
          </p:cNvPr>
          <p:cNvSpPr/>
          <p:nvPr/>
        </p:nvSpPr>
        <p:spPr>
          <a:xfrm>
            <a:off x="25164773" y="9464468"/>
            <a:ext cx="7195936" cy="25856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Muscle</a:t>
            </a:r>
          </a:p>
        </p:txBody>
      </p:sp>
      <p:sp>
        <p:nvSpPr>
          <p:cNvPr id="68" name="Rectangle 67">
            <a:extLst>
              <a:ext uri="{FF2B5EF4-FFF2-40B4-BE49-F238E27FC236}">
                <a16:creationId xmlns:a16="http://schemas.microsoft.com/office/drawing/2014/main" id="{29AACD19-AEC0-41DC-B058-DDA37DFAB51C}"/>
              </a:ext>
            </a:extLst>
          </p:cNvPr>
          <p:cNvSpPr/>
          <p:nvPr/>
        </p:nvSpPr>
        <p:spPr>
          <a:xfrm>
            <a:off x="37471020" y="9464468"/>
            <a:ext cx="6335763" cy="25856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Skeleton</a:t>
            </a:r>
          </a:p>
        </p:txBody>
      </p:sp>
      <p:cxnSp>
        <p:nvCxnSpPr>
          <p:cNvPr id="69" name="Straight Arrow Connector 68">
            <a:extLst>
              <a:ext uri="{FF2B5EF4-FFF2-40B4-BE49-F238E27FC236}">
                <a16:creationId xmlns:a16="http://schemas.microsoft.com/office/drawing/2014/main" id="{EEDAB004-12BA-4E1D-919F-2B63610ED2C6}"/>
              </a:ext>
            </a:extLst>
          </p:cNvPr>
          <p:cNvCxnSpPr>
            <a:cxnSpLocks/>
            <a:stCxn id="68" idx="3"/>
          </p:cNvCxnSpPr>
          <p:nvPr/>
        </p:nvCxnSpPr>
        <p:spPr>
          <a:xfrm flipV="1">
            <a:off x="43806783" y="10714064"/>
            <a:ext cx="3981710" cy="43251"/>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6D0493C-BCEB-470B-B107-AE33E54CA0D9}"/>
              </a:ext>
            </a:extLst>
          </p:cNvPr>
          <p:cNvCxnSpPr>
            <a:cxnSpLocks/>
            <a:stCxn id="67" idx="3"/>
            <a:endCxn id="68" idx="1"/>
          </p:cNvCxnSpPr>
          <p:nvPr/>
        </p:nvCxnSpPr>
        <p:spPr>
          <a:xfrm>
            <a:off x="32360709" y="10757315"/>
            <a:ext cx="5110311" cy="0"/>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46EBADA-38E4-4FDC-BD88-18972F28321B}"/>
              </a:ext>
            </a:extLst>
          </p:cNvPr>
          <p:cNvSpPr/>
          <p:nvPr/>
        </p:nvSpPr>
        <p:spPr>
          <a:xfrm>
            <a:off x="19357293" y="15845322"/>
            <a:ext cx="12652632" cy="25856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Proprioception</a:t>
            </a:r>
          </a:p>
        </p:txBody>
      </p:sp>
      <p:cxnSp>
        <p:nvCxnSpPr>
          <p:cNvPr id="72" name="Connector: Elbow 71">
            <a:extLst>
              <a:ext uri="{FF2B5EF4-FFF2-40B4-BE49-F238E27FC236}">
                <a16:creationId xmlns:a16="http://schemas.microsoft.com/office/drawing/2014/main" id="{9BD0774E-D91A-4389-892B-A589E16D6AD9}"/>
              </a:ext>
            </a:extLst>
          </p:cNvPr>
          <p:cNvCxnSpPr>
            <a:cxnSpLocks/>
            <a:stCxn id="68" idx="3"/>
            <a:endCxn id="71" idx="3"/>
          </p:cNvCxnSpPr>
          <p:nvPr/>
        </p:nvCxnSpPr>
        <p:spPr>
          <a:xfrm flipH="1">
            <a:off x="32009925" y="10757314"/>
            <a:ext cx="11796858" cy="6380854"/>
          </a:xfrm>
          <a:prstGeom prst="bentConnector3">
            <a:avLst>
              <a:gd name="adj1" fmla="val -11304"/>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0BD304E-00A5-4BFA-838E-C5DE44856E2D}"/>
              </a:ext>
            </a:extLst>
          </p:cNvPr>
          <p:cNvSpPr txBox="1"/>
          <p:nvPr/>
        </p:nvSpPr>
        <p:spPr>
          <a:xfrm>
            <a:off x="46158347" y="8041797"/>
            <a:ext cx="4286751" cy="1569660"/>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Position</a:t>
            </a:r>
          </a:p>
        </p:txBody>
      </p:sp>
      <p:cxnSp>
        <p:nvCxnSpPr>
          <p:cNvPr id="74" name="Connector: Elbow 73">
            <a:extLst>
              <a:ext uri="{FF2B5EF4-FFF2-40B4-BE49-F238E27FC236}">
                <a16:creationId xmlns:a16="http://schemas.microsoft.com/office/drawing/2014/main" id="{99C5D3DC-BB28-40E1-BF37-BA5E828D2A11}"/>
              </a:ext>
            </a:extLst>
          </p:cNvPr>
          <p:cNvCxnSpPr>
            <a:cxnSpLocks/>
            <a:stCxn id="71" idx="1"/>
          </p:cNvCxnSpPr>
          <p:nvPr/>
        </p:nvCxnSpPr>
        <p:spPr>
          <a:xfrm rot="10800000">
            <a:off x="6148786" y="11482106"/>
            <a:ext cx="13208509" cy="5656063"/>
          </a:xfrm>
          <a:prstGeom prst="bentConnector3">
            <a:avLst>
              <a:gd name="adj1" fmla="val 114502"/>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70B1A5C-076E-4843-B21F-4DD21B201DA0}"/>
              </a:ext>
            </a:extLst>
          </p:cNvPr>
          <p:cNvSpPr txBox="1"/>
          <p:nvPr/>
        </p:nvSpPr>
        <p:spPr>
          <a:xfrm>
            <a:off x="33734037" y="10842529"/>
            <a:ext cx="4047903" cy="3046988"/>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Muscle </a:t>
            </a:r>
          </a:p>
          <a:p>
            <a:pPr algn="ctr"/>
            <a:r>
              <a:rPr lang="en-US" sz="9600" i="1" dirty="0">
                <a:latin typeface="Times New Roman" panose="02020603050405020304" pitchFamily="18" charset="0"/>
                <a:cs typeface="Times New Roman" panose="02020603050405020304" pitchFamily="18" charset="0"/>
              </a:rPr>
              <a:t>Activity</a:t>
            </a:r>
          </a:p>
        </p:txBody>
      </p:sp>
      <p:cxnSp>
        <p:nvCxnSpPr>
          <p:cNvPr id="76" name="Straight Arrow Connector 75">
            <a:extLst>
              <a:ext uri="{FF2B5EF4-FFF2-40B4-BE49-F238E27FC236}">
                <a16:creationId xmlns:a16="http://schemas.microsoft.com/office/drawing/2014/main" id="{413C2E8D-2093-4852-BE2B-A4673261342C}"/>
              </a:ext>
            </a:extLst>
          </p:cNvPr>
          <p:cNvCxnSpPr>
            <a:cxnSpLocks/>
          </p:cNvCxnSpPr>
          <p:nvPr/>
        </p:nvCxnSpPr>
        <p:spPr>
          <a:xfrm flipV="1">
            <a:off x="1391412" y="10249918"/>
            <a:ext cx="4757375" cy="67813"/>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DF5F2DA-9466-4866-9EC4-2CD5F6106491}"/>
              </a:ext>
            </a:extLst>
          </p:cNvPr>
          <p:cNvCxnSpPr>
            <a:cxnSpLocks/>
            <a:endCxn id="64" idx="1"/>
          </p:cNvCxnSpPr>
          <p:nvPr/>
        </p:nvCxnSpPr>
        <p:spPr>
          <a:xfrm flipV="1">
            <a:off x="6801944" y="10757314"/>
            <a:ext cx="3714446" cy="15165"/>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1C19BB38-59BA-4C1D-8F73-2666AA9E5979}"/>
              </a:ext>
            </a:extLst>
          </p:cNvPr>
          <p:cNvSpPr/>
          <p:nvPr/>
        </p:nvSpPr>
        <p:spPr>
          <a:xfrm>
            <a:off x="5995977" y="9768121"/>
            <a:ext cx="220956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79" name="Oval 78">
            <a:extLst>
              <a:ext uri="{FF2B5EF4-FFF2-40B4-BE49-F238E27FC236}">
                <a16:creationId xmlns:a16="http://schemas.microsoft.com/office/drawing/2014/main" id="{C52DC23D-3A6A-474E-9AE9-C277D80FD5D7}"/>
              </a:ext>
            </a:extLst>
          </p:cNvPr>
          <p:cNvSpPr/>
          <p:nvPr/>
        </p:nvSpPr>
        <p:spPr>
          <a:xfrm>
            <a:off x="21350707" y="9922235"/>
            <a:ext cx="214133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82" name="TextBox 81">
            <a:extLst>
              <a:ext uri="{FF2B5EF4-FFF2-40B4-BE49-F238E27FC236}">
                <a16:creationId xmlns:a16="http://schemas.microsoft.com/office/drawing/2014/main" id="{A0B60E16-CF4C-4A5D-BC3C-2EA1731C60D6}"/>
              </a:ext>
            </a:extLst>
          </p:cNvPr>
          <p:cNvSpPr txBox="1"/>
          <p:nvPr/>
        </p:nvSpPr>
        <p:spPr>
          <a:xfrm>
            <a:off x="10625018" y="13050979"/>
            <a:ext cx="19907573" cy="1569660"/>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Neuromuscular Fatigue</a:t>
            </a:r>
          </a:p>
        </p:txBody>
      </p:sp>
      <p:cxnSp>
        <p:nvCxnSpPr>
          <p:cNvPr id="83" name="Connector: Elbow 82">
            <a:extLst>
              <a:ext uri="{FF2B5EF4-FFF2-40B4-BE49-F238E27FC236}">
                <a16:creationId xmlns:a16="http://schemas.microsoft.com/office/drawing/2014/main" id="{7BD6CC8E-F7F6-41D0-8ED1-21F765E848B9}"/>
              </a:ext>
            </a:extLst>
          </p:cNvPr>
          <p:cNvCxnSpPr>
            <a:cxnSpLocks/>
            <a:stCxn id="82" idx="1"/>
            <a:endCxn id="78" idx="4"/>
          </p:cNvCxnSpPr>
          <p:nvPr/>
        </p:nvCxnSpPr>
        <p:spPr>
          <a:xfrm rot="10800000">
            <a:off x="7100760" y="11896047"/>
            <a:ext cx="3524259" cy="1939763"/>
          </a:xfrm>
          <a:prstGeom prst="bentConnector2">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04309E51-3481-4EAA-8DD2-2A7B1DE0F3C7}"/>
              </a:ext>
            </a:extLst>
          </p:cNvPr>
          <p:cNvCxnSpPr>
            <a:cxnSpLocks/>
          </p:cNvCxnSpPr>
          <p:nvPr/>
        </p:nvCxnSpPr>
        <p:spPr>
          <a:xfrm rot="5400000">
            <a:off x="30845158" y="11310191"/>
            <a:ext cx="2843644" cy="1887432"/>
          </a:xfrm>
          <a:prstGeom prst="bentConnector3">
            <a:avLst>
              <a:gd name="adj1" fmla="val 100244"/>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811950B-CE7A-4D6D-812F-CA17B240D2E8}"/>
              </a:ext>
            </a:extLst>
          </p:cNvPr>
          <p:cNvSpPr txBox="1"/>
          <p:nvPr/>
        </p:nvSpPr>
        <p:spPr>
          <a:xfrm>
            <a:off x="35209654" y="3392035"/>
            <a:ext cx="6995817" cy="3046988"/>
          </a:xfrm>
          <a:prstGeom prst="rect">
            <a:avLst/>
          </a:prstGeom>
          <a:solidFill>
            <a:srgbClr val="FFC000"/>
          </a:solidFill>
          <a:ln>
            <a:solidFill>
              <a:schemeClr val="bg2">
                <a:lumMod val="50000"/>
              </a:schemeClr>
            </a:solidFill>
          </a:ln>
        </p:spPr>
        <p:txBody>
          <a:bodyPr wrap="square" rtlCol="0">
            <a:spAutoFit/>
          </a:bodyPr>
          <a:lstStyle/>
          <a:p>
            <a:r>
              <a:rPr lang="en-US" sz="9600" dirty="0">
                <a:latin typeface="Times New Roman" panose="02020603050405020304" pitchFamily="18" charset="0"/>
                <a:cs typeface="Times New Roman" panose="02020603050405020304" pitchFamily="18" charset="0"/>
              </a:rPr>
              <a:t>Wearable Robot</a:t>
            </a:r>
          </a:p>
        </p:txBody>
      </p:sp>
      <p:sp>
        <p:nvSpPr>
          <p:cNvPr id="89" name="Oval 88">
            <a:extLst>
              <a:ext uri="{FF2B5EF4-FFF2-40B4-BE49-F238E27FC236}">
                <a16:creationId xmlns:a16="http://schemas.microsoft.com/office/drawing/2014/main" id="{55F75448-150E-42DE-8CC6-3A1562C330C3}"/>
              </a:ext>
            </a:extLst>
          </p:cNvPr>
          <p:cNvSpPr/>
          <p:nvPr/>
        </p:nvSpPr>
        <p:spPr>
          <a:xfrm>
            <a:off x="32140030" y="3679191"/>
            <a:ext cx="214133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91" name="TextBox 90">
            <a:extLst>
              <a:ext uri="{FF2B5EF4-FFF2-40B4-BE49-F238E27FC236}">
                <a16:creationId xmlns:a16="http://schemas.microsoft.com/office/drawing/2014/main" id="{32162AC6-EF4C-4ABC-925A-6787B6B33D1D}"/>
              </a:ext>
            </a:extLst>
          </p:cNvPr>
          <p:cNvSpPr txBox="1"/>
          <p:nvPr/>
        </p:nvSpPr>
        <p:spPr>
          <a:xfrm>
            <a:off x="29989772" y="7511067"/>
            <a:ext cx="6995817" cy="1569660"/>
          </a:xfrm>
          <a:prstGeom prst="rect">
            <a:avLst/>
          </a:prstGeom>
          <a:solidFill>
            <a:srgbClr val="FFC000"/>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Control</a:t>
            </a:r>
          </a:p>
        </p:txBody>
      </p:sp>
      <p:cxnSp>
        <p:nvCxnSpPr>
          <p:cNvPr id="222" name="Connector: Elbow 221">
            <a:extLst>
              <a:ext uri="{FF2B5EF4-FFF2-40B4-BE49-F238E27FC236}">
                <a16:creationId xmlns:a16="http://schemas.microsoft.com/office/drawing/2014/main" id="{E097B0CA-B05E-4AB2-9D64-2D4D2C3F6093}"/>
              </a:ext>
            </a:extLst>
          </p:cNvPr>
          <p:cNvCxnSpPr>
            <a:cxnSpLocks/>
          </p:cNvCxnSpPr>
          <p:nvPr/>
        </p:nvCxnSpPr>
        <p:spPr>
          <a:xfrm>
            <a:off x="34704379" y="20749531"/>
            <a:ext cx="10468818" cy="5852108"/>
          </a:xfrm>
          <a:prstGeom prst="bentConnector3">
            <a:avLst>
              <a:gd name="adj1" fmla="val 100223"/>
            </a:avLst>
          </a:prstGeom>
          <a:ln w="254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D95290EB-4AE3-492E-822D-D287A8924456}"/>
              </a:ext>
            </a:extLst>
          </p:cNvPr>
          <p:cNvCxnSpPr>
            <a:cxnSpLocks/>
          </p:cNvCxnSpPr>
          <p:nvPr/>
        </p:nvCxnSpPr>
        <p:spPr>
          <a:xfrm flipV="1">
            <a:off x="4734094" y="20749531"/>
            <a:ext cx="27405936" cy="5445195"/>
          </a:xfrm>
          <a:prstGeom prst="bentConnector3">
            <a:avLst>
              <a:gd name="adj1" fmla="val -187"/>
            </a:avLst>
          </a:prstGeom>
          <a:ln w="2540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CBEB3330-42AA-4C60-B651-9BA5BB8B933C}"/>
              </a:ext>
            </a:extLst>
          </p:cNvPr>
          <p:cNvCxnSpPr>
            <a:cxnSpLocks/>
          </p:cNvCxnSpPr>
          <p:nvPr/>
        </p:nvCxnSpPr>
        <p:spPr>
          <a:xfrm rot="16200000" flipV="1">
            <a:off x="31042673" y="24340909"/>
            <a:ext cx="4759064" cy="1"/>
          </a:xfrm>
          <a:prstGeom prst="bentConnector3">
            <a:avLst>
              <a:gd name="adj1" fmla="val 50000"/>
            </a:avLst>
          </a:prstGeom>
          <a:ln w="254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7317F735-704A-45AF-A184-39266015F3DE}"/>
              </a:ext>
            </a:extLst>
          </p:cNvPr>
          <p:cNvCxnSpPr>
            <a:cxnSpLocks/>
          </p:cNvCxnSpPr>
          <p:nvPr/>
        </p:nvCxnSpPr>
        <p:spPr>
          <a:xfrm>
            <a:off x="21964214" y="26992576"/>
            <a:ext cx="3478672" cy="0"/>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6" name="Rectangle 225">
            <a:extLst>
              <a:ext uri="{FF2B5EF4-FFF2-40B4-BE49-F238E27FC236}">
                <a16:creationId xmlns:a16="http://schemas.microsoft.com/office/drawing/2014/main" id="{78405C85-6CC7-45C2-9DCD-35D3B69C1660}"/>
              </a:ext>
            </a:extLst>
          </p:cNvPr>
          <p:cNvSpPr/>
          <p:nvPr/>
        </p:nvSpPr>
        <p:spPr>
          <a:xfrm>
            <a:off x="10727900" y="25470846"/>
            <a:ext cx="5959145" cy="25856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CNS</a:t>
            </a:r>
          </a:p>
        </p:txBody>
      </p:sp>
      <p:cxnSp>
        <p:nvCxnSpPr>
          <p:cNvPr id="227" name="Straight Arrow Connector 226">
            <a:extLst>
              <a:ext uri="{FF2B5EF4-FFF2-40B4-BE49-F238E27FC236}">
                <a16:creationId xmlns:a16="http://schemas.microsoft.com/office/drawing/2014/main" id="{FB838B22-632F-4FF1-A066-16892676DB54}"/>
              </a:ext>
            </a:extLst>
          </p:cNvPr>
          <p:cNvCxnSpPr>
            <a:cxnSpLocks/>
          </p:cNvCxnSpPr>
          <p:nvPr/>
        </p:nvCxnSpPr>
        <p:spPr>
          <a:xfrm flipV="1">
            <a:off x="16768447" y="26861482"/>
            <a:ext cx="4626123" cy="11996"/>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DD94BA66-247C-4F06-B786-77AEF2AAEC29}"/>
              </a:ext>
            </a:extLst>
          </p:cNvPr>
          <p:cNvSpPr txBox="1"/>
          <p:nvPr/>
        </p:nvSpPr>
        <p:spPr>
          <a:xfrm>
            <a:off x="16455251" y="23075645"/>
            <a:ext cx="7717635" cy="3046988"/>
          </a:xfrm>
          <a:prstGeom prst="rect">
            <a:avLst/>
          </a:prstGeom>
          <a:noFill/>
        </p:spPr>
        <p:txBody>
          <a:bodyPr wrap="square" rtlCol="0">
            <a:spAutoFit/>
          </a:bodyPr>
          <a:lstStyle/>
          <a:p>
            <a:pPr algn="ctr"/>
            <a:r>
              <a:rPr lang="en-US" sz="9600" i="1" dirty="0">
                <a:latin typeface="Times New Roman" panose="02020603050405020304" pitchFamily="18" charset="0"/>
                <a:cs typeface="Times New Roman" panose="02020603050405020304" pitchFamily="18" charset="0"/>
              </a:rPr>
              <a:t>Neural Excitation</a:t>
            </a:r>
            <a:endParaRPr lang="en-US" sz="9600"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229" name="Rectangle 228">
            <a:extLst>
              <a:ext uri="{FF2B5EF4-FFF2-40B4-BE49-F238E27FC236}">
                <a16:creationId xmlns:a16="http://schemas.microsoft.com/office/drawing/2014/main" id="{AAB5D2B9-7CC5-40C2-B46C-FC6D9578E570}"/>
              </a:ext>
            </a:extLst>
          </p:cNvPr>
          <p:cNvSpPr/>
          <p:nvPr/>
        </p:nvSpPr>
        <p:spPr>
          <a:xfrm>
            <a:off x="25376281" y="25470846"/>
            <a:ext cx="7195936" cy="25856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Muscle</a:t>
            </a:r>
          </a:p>
        </p:txBody>
      </p:sp>
      <p:sp>
        <p:nvSpPr>
          <p:cNvPr id="230" name="Rectangle 229">
            <a:extLst>
              <a:ext uri="{FF2B5EF4-FFF2-40B4-BE49-F238E27FC236}">
                <a16:creationId xmlns:a16="http://schemas.microsoft.com/office/drawing/2014/main" id="{DC0639FB-F09D-469D-9DDD-14B3DFA464D5}"/>
              </a:ext>
            </a:extLst>
          </p:cNvPr>
          <p:cNvSpPr/>
          <p:nvPr/>
        </p:nvSpPr>
        <p:spPr>
          <a:xfrm>
            <a:off x="37682528" y="25470846"/>
            <a:ext cx="6335763" cy="25856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Skeleton</a:t>
            </a:r>
          </a:p>
        </p:txBody>
      </p:sp>
      <p:cxnSp>
        <p:nvCxnSpPr>
          <p:cNvPr id="231" name="Straight Arrow Connector 230">
            <a:extLst>
              <a:ext uri="{FF2B5EF4-FFF2-40B4-BE49-F238E27FC236}">
                <a16:creationId xmlns:a16="http://schemas.microsoft.com/office/drawing/2014/main" id="{FFEEC071-9E59-4836-80DD-EB422E9AD034}"/>
              </a:ext>
            </a:extLst>
          </p:cNvPr>
          <p:cNvCxnSpPr>
            <a:cxnSpLocks/>
            <a:stCxn id="230" idx="3"/>
          </p:cNvCxnSpPr>
          <p:nvPr/>
        </p:nvCxnSpPr>
        <p:spPr>
          <a:xfrm flipV="1">
            <a:off x="44018291" y="26720442"/>
            <a:ext cx="3981710" cy="43251"/>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934438AB-6C21-48BB-9674-36038A5A22AE}"/>
              </a:ext>
            </a:extLst>
          </p:cNvPr>
          <p:cNvCxnSpPr>
            <a:cxnSpLocks/>
            <a:stCxn id="229" idx="3"/>
            <a:endCxn id="230" idx="1"/>
          </p:cNvCxnSpPr>
          <p:nvPr/>
        </p:nvCxnSpPr>
        <p:spPr>
          <a:xfrm>
            <a:off x="32572217" y="26763693"/>
            <a:ext cx="5110311" cy="0"/>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3" name="Rectangle 232">
            <a:extLst>
              <a:ext uri="{FF2B5EF4-FFF2-40B4-BE49-F238E27FC236}">
                <a16:creationId xmlns:a16="http://schemas.microsoft.com/office/drawing/2014/main" id="{BE7A142D-64A9-4720-ACA4-D8A47B3A0913}"/>
              </a:ext>
            </a:extLst>
          </p:cNvPr>
          <p:cNvSpPr/>
          <p:nvPr/>
        </p:nvSpPr>
        <p:spPr>
          <a:xfrm>
            <a:off x="19568801" y="31851700"/>
            <a:ext cx="12652632" cy="2585692"/>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Proprioception</a:t>
            </a:r>
          </a:p>
        </p:txBody>
      </p:sp>
      <p:cxnSp>
        <p:nvCxnSpPr>
          <p:cNvPr id="234" name="Connector: Elbow 233">
            <a:extLst>
              <a:ext uri="{FF2B5EF4-FFF2-40B4-BE49-F238E27FC236}">
                <a16:creationId xmlns:a16="http://schemas.microsoft.com/office/drawing/2014/main" id="{B4F2E5E4-5BE7-4CDD-A0DE-3213562EAC41}"/>
              </a:ext>
            </a:extLst>
          </p:cNvPr>
          <p:cNvCxnSpPr>
            <a:cxnSpLocks/>
            <a:stCxn id="230" idx="3"/>
            <a:endCxn id="233" idx="3"/>
          </p:cNvCxnSpPr>
          <p:nvPr/>
        </p:nvCxnSpPr>
        <p:spPr>
          <a:xfrm flipH="1">
            <a:off x="32221433" y="26763692"/>
            <a:ext cx="11796858" cy="6380854"/>
          </a:xfrm>
          <a:prstGeom prst="bentConnector3">
            <a:avLst>
              <a:gd name="adj1" fmla="val -11304"/>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0AA2B3D1-7A7C-4B5E-A391-C1D621D2AAAD}"/>
              </a:ext>
            </a:extLst>
          </p:cNvPr>
          <p:cNvSpPr txBox="1"/>
          <p:nvPr/>
        </p:nvSpPr>
        <p:spPr>
          <a:xfrm>
            <a:off x="46369855" y="24048175"/>
            <a:ext cx="4286751" cy="1569660"/>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Position</a:t>
            </a:r>
          </a:p>
        </p:txBody>
      </p:sp>
      <p:cxnSp>
        <p:nvCxnSpPr>
          <p:cNvPr id="236" name="Connector: Elbow 235">
            <a:extLst>
              <a:ext uri="{FF2B5EF4-FFF2-40B4-BE49-F238E27FC236}">
                <a16:creationId xmlns:a16="http://schemas.microsoft.com/office/drawing/2014/main" id="{458EBA96-F588-4DD7-B7B1-D326A3D945D4}"/>
              </a:ext>
            </a:extLst>
          </p:cNvPr>
          <p:cNvCxnSpPr>
            <a:cxnSpLocks/>
            <a:stCxn id="233" idx="1"/>
          </p:cNvCxnSpPr>
          <p:nvPr/>
        </p:nvCxnSpPr>
        <p:spPr>
          <a:xfrm rot="10800000">
            <a:off x="6360294" y="27488484"/>
            <a:ext cx="13208509" cy="5656063"/>
          </a:xfrm>
          <a:prstGeom prst="bentConnector3">
            <a:avLst>
              <a:gd name="adj1" fmla="val 114502"/>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A9B85DF8-9447-42D7-908A-77D3272BE77A}"/>
              </a:ext>
            </a:extLst>
          </p:cNvPr>
          <p:cNvSpPr txBox="1"/>
          <p:nvPr/>
        </p:nvSpPr>
        <p:spPr>
          <a:xfrm>
            <a:off x="33945545" y="26848907"/>
            <a:ext cx="4047903" cy="3046988"/>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Muscle </a:t>
            </a:r>
          </a:p>
          <a:p>
            <a:pPr algn="ctr"/>
            <a:r>
              <a:rPr lang="en-US" sz="9600" i="1" dirty="0">
                <a:latin typeface="Times New Roman" panose="02020603050405020304" pitchFamily="18" charset="0"/>
                <a:cs typeface="Times New Roman" panose="02020603050405020304" pitchFamily="18" charset="0"/>
              </a:rPr>
              <a:t>Activity</a:t>
            </a:r>
          </a:p>
        </p:txBody>
      </p:sp>
      <p:cxnSp>
        <p:nvCxnSpPr>
          <p:cNvPr id="238" name="Straight Arrow Connector 237">
            <a:extLst>
              <a:ext uri="{FF2B5EF4-FFF2-40B4-BE49-F238E27FC236}">
                <a16:creationId xmlns:a16="http://schemas.microsoft.com/office/drawing/2014/main" id="{213985A4-A834-4265-98DB-E451B222D5D1}"/>
              </a:ext>
            </a:extLst>
          </p:cNvPr>
          <p:cNvCxnSpPr>
            <a:cxnSpLocks/>
          </p:cNvCxnSpPr>
          <p:nvPr/>
        </p:nvCxnSpPr>
        <p:spPr>
          <a:xfrm flipV="1">
            <a:off x="1602920" y="26256296"/>
            <a:ext cx="4757375" cy="67813"/>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8FEEA289-F1AC-4D53-B0BB-5E9C7FCCED6D}"/>
              </a:ext>
            </a:extLst>
          </p:cNvPr>
          <p:cNvCxnSpPr>
            <a:cxnSpLocks/>
            <a:endCxn id="226" idx="1"/>
          </p:cNvCxnSpPr>
          <p:nvPr/>
        </p:nvCxnSpPr>
        <p:spPr>
          <a:xfrm flipV="1">
            <a:off x="7013452" y="26763692"/>
            <a:ext cx="3714446" cy="15165"/>
          </a:xfrm>
          <a:prstGeom prst="straightConnector1">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Oval 239">
            <a:extLst>
              <a:ext uri="{FF2B5EF4-FFF2-40B4-BE49-F238E27FC236}">
                <a16:creationId xmlns:a16="http://schemas.microsoft.com/office/drawing/2014/main" id="{13C9D330-CFAE-4979-8F88-1C87327AC323}"/>
              </a:ext>
            </a:extLst>
          </p:cNvPr>
          <p:cNvSpPr/>
          <p:nvPr/>
        </p:nvSpPr>
        <p:spPr>
          <a:xfrm>
            <a:off x="6207485" y="25774499"/>
            <a:ext cx="220956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241" name="Oval 240">
            <a:extLst>
              <a:ext uri="{FF2B5EF4-FFF2-40B4-BE49-F238E27FC236}">
                <a16:creationId xmlns:a16="http://schemas.microsoft.com/office/drawing/2014/main" id="{DBDAD366-DFBA-4D46-9337-7049DDD4F926}"/>
              </a:ext>
            </a:extLst>
          </p:cNvPr>
          <p:cNvSpPr/>
          <p:nvPr/>
        </p:nvSpPr>
        <p:spPr>
          <a:xfrm>
            <a:off x="21562215" y="25928613"/>
            <a:ext cx="214133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242" name="TextBox 241">
            <a:extLst>
              <a:ext uri="{FF2B5EF4-FFF2-40B4-BE49-F238E27FC236}">
                <a16:creationId xmlns:a16="http://schemas.microsoft.com/office/drawing/2014/main" id="{A69F03E4-5A93-4DD2-8892-B63CE7C9A26B}"/>
              </a:ext>
            </a:extLst>
          </p:cNvPr>
          <p:cNvSpPr txBox="1"/>
          <p:nvPr/>
        </p:nvSpPr>
        <p:spPr>
          <a:xfrm>
            <a:off x="10836526" y="29057357"/>
            <a:ext cx="19907573" cy="1569660"/>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Neuromuscular Fatigue</a:t>
            </a:r>
          </a:p>
        </p:txBody>
      </p:sp>
      <p:cxnSp>
        <p:nvCxnSpPr>
          <p:cNvPr id="243" name="Connector: Elbow 242">
            <a:extLst>
              <a:ext uri="{FF2B5EF4-FFF2-40B4-BE49-F238E27FC236}">
                <a16:creationId xmlns:a16="http://schemas.microsoft.com/office/drawing/2014/main" id="{F92DDD24-6A4D-42B4-834F-17465C9F6C86}"/>
              </a:ext>
            </a:extLst>
          </p:cNvPr>
          <p:cNvCxnSpPr>
            <a:cxnSpLocks/>
            <a:stCxn id="242" idx="1"/>
            <a:endCxn id="240" idx="4"/>
          </p:cNvCxnSpPr>
          <p:nvPr/>
        </p:nvCxnSpPr>
        <p:spPr>
          <a:xfrm rot="10800000">
            <a:off x="7312268" y="27902425"/>
            <a:ext cx="3524259" cy="1939763"/>
          </a:xfrm>
          <a:prstGeom prst="bentConnector2">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B5DD1153-8D5E-43B7-8F04-5E6FD368C08D}"/>
              </a:ext>
            </a:extLst>
          </p:cNvPr>
          <p:cNvCxnSpPr>
            <a:cxnSpLocks/>
          </p:cNvCxnSpPr>
          <p:nvPr/>
        </p:nvCxnSpPr>
        <p:spPr>
          <a:xfrm rot="5400000">
            <a:off x="31056666" y="27316569"/>
            <a:ext cx="2843644" cy="1887432"/>
          </a:xfrm>
          <a:prstGeom prst="bentConnector3">
            <a:avLst>
              <a:gd name="adj1" fmla="val 100244"/>
            </a:avLst>
          </a:prstGeom>
          <a:ln w="254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74440830-BC95-48B5-BC25-71D2D3DF1255}"/>
              </a:ext>
            </a:extLst>
          </p:cNvPr>
          <p:cNvSpPr txBox="1"/>
          <p:nvPr/>
        </p:nvSpPr>
        <p:spPr>
          <a:xfrm>
            <a:off x="35765069" y="19294705"/>
            <a:ext cx="6995817" cy="3046988"/>
          </a:xfrm>
          <a:prstGeom prst="rect">
            <a:avLst/>
          </a:prstGeom>
          <a:solidFill>
            <a:srgbClr val="FFC000"/>
          </a:solidFill>
          <a:ln>
            <a:solidFill>
              <a:schemeClr val="bg2">
                <a:lumMod val="50000"/>
              </a:schemeClr>
            </a:solidFill>
          </a:ln>
        </p:spPr>
        <p:txBody>
          <a:bodyPr wrap="square" rtlCol="0">
            <a:spAutoFit/>
          </a:bodyPr>
          <a:lstStyle/>
          <a:p>
            <a:r>
              <a:rPr lang="en-US" sz="9600" dirty="0">
                <a:latin typeface="Times New Roman" panose="02020603050405020304" pitchFamily="18" charset="0"/>
                <a:cs typeface="Times New Roman" panose="02020603050405020304" pitchFamily="18" charset="0"/>
              </a:rPr>
              <a:t>Wearable Robot</a:t>
            </a:r>
          </a:p>
        </p:txBody>
      </p:sp>
      <p:sp>
        <p:nvSpPr>
          <p:cNvPr id="246" name="Oval 245">
            <a:extLst>
              <a:ext uri="{FF2B5EF4-FFF2-40B4-BE49-F238E27FC236}">
                <a16:creationId xmlns:a16="http://schemas.microsoft.com/office/drawing/2014/main" id="{F16B022D-A161-4207-BBAA-5595DC0413CB}"/>
              </a:ext>
            </a:extLst>
          </p:cNvPr>
          <p:cNvSpPr/>
          <p:nvPr/>
        </p:nvSpPr>
        <p:spPr>
          <a:xfrm>
            <a:off x="32351538" y="19685569"/>
            <a:ext cx="214133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247" name="TextBox 246">
            <a:extLst>
              <a:ext uri="{FF2B5EF4-FFF2-40B4-BE49-F238E27FC236}">
                <a16:creationId xmlns:a16="http://schemas.microsoft.com/office/drawing/2014/main" id="{057A2A2E-59BE-4A16-954C-6046F1A4CC39}"/>
              </a:ext>
            </a:extLst>
          </p:cNvPr>
          <p:cNvSpPr txBox="1"/>
          <p:nvPr/>
        </p:nvSpPr>
        <p:spPr>
          <a:xfrm>
            <a:off x="30201280" y="23517445"/>
            <a:ext cx="6995817" cy="1569660"/>
          </a:xfrm>
          <a:prstGeom prst="rect">
            <a:avLst/>
          </a:prstGeom>
          <a:solidFill>
            <a:srgbClr val="FFC000"/>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Control</a:t>
            </a:r>
          </a:p>
        </p:txBody>
      </p:sp>
    </p:spTree>
    <p:extLst>
      <p:ext uri="{BB962C8B-B14F-4D97-AF65-F5344CB8AC3E}">
        <p14:creationId xmlns:p14="http://schemas.microsoft.com/office/powerpoint/2010/main" val="3793135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0" name="Connector: Elbow 509">
            <a:extLst>
              <a:ext uri="{FF2B5EF4-FFF2-40B4-BE49-F238E27FC236}">
                <a16:creationId xmlns:a16="http://schemas.microsoft.com/office/drawing/2014/main" id="{C3171B51-7670-4C6C-A9BF-13A4ABC49AF3}"/>
              </a:ext>
            </a:extLst>
          </p:cNvPr>
          <p:cNvCxnSpPr>
            <a:cxnSpLocks/>
          </p:cNvCxnSpPr>
          <p:nvPr/>
        </p:nvCxnSpPr>
        <p:spPr>
          <a:xfrm>
            <a:off x="39876372" y="13999651"/>
            <a:ext cx="10468818" cy="5852108"/>
          </a:xfrm>
          <a:prstGeom prst="bentConnector3">
            <a:avLst>
              <a:gd name="adj1" fmla="val 100223"/>
            </a:avLst>
          </a:prstGeom>
          <a:ln w="381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Connector: Elbow 513">
            <a:extLst>
              <a:ext uri="{FF2B5EF4-FFF2-40B4-BE49-F238E27FC236}">
                <a16:creationId xmlns:a16="http://schemas.microsoft.com/office/drawing/2014/main" id="{2D4F6446-D01B-41DE-A2CA-F6B87E107E8C}"/>
              </a:ext>
            </a:extLst>
          </p:cNvPr>
          <p:cNvCxnSpPr>
            <a:cxnSpLocks/>
          </p:cNvCxnSpPr>
          <p:nvPr/>
        </p:nvCxnSpPr>
        <p:spPr>
          <a:xfrm flipV="1">
            <a:off x="9906087" y="13999651"/>
            <a:ext cx="27405936" cy="5445195"/>
          </a:xfrm>
          <a:prstGeom prst="bentConnector3">
            <a:avLst>
              <a:gd name="adj1" fmla="val -187"/>
            </a:avLst>
          </a:prstGeom>
          <a:ln w="381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Connector: Elbow 507">
            <a:extLst>
              <a:ext uri="{FF2B5EF4-FFF2-40B4-BE49-F238E27FC236}">
                <a16:creationId xmlns:a16="http://schemas.microsoft.com/office/drawing/2014/main" id="{2F696DE3-F249-4862-94AA-9881DED055DE}"/>
              </a:ext>
            </a:extLst>
          </p:cNvPr>
          <p:cNvCxnSpPr>
            <a:cxnSpLocks/>
          </p:cNvCxnSpPr>
          <p:nvPr/>
        </p:nvCxnSpPr>
        <p:spPr>
          <a:xfrm rot="16200000" flipV="1">
            <a:off x="36214666" y="17591029"/>
            <a:ext cx="4759064" cy="1"/>
          </a:xfrm>
          <a:prstGeom prst="bentConnector3">
            <a:avLst>
              <a:gd name="adj1" fmla="val 50000"/>
            </a:avLst>
          </a:prstGeom>
          <a:ln w="3810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19" name="Picture 12" descr="January 7, 2019 - Pistol Packin' Astronauts">
            <a:extLst>
              <a:ext uri="{FF2B5EF4-FFF2-40B4-BE49-F238E27FC236}">
                <a16:creationId xmlns:a16="http://schemas.microsoft.com/office/drawing/2014/main" id="{65DAC502-26A5-4162-B620-98439EBFE6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28"/>
          <a:stretch/>
        </p:blipFill>
        <p:spPr bwMode="auto">
          <a:xfrm>
            <a:off x="-9829695" y="13716000"/>
            <a:ext cx="7152727" cy="7121558"/>
          </a:xfrm>
          <a:prstGeom prst="rect">
            <a:avLst/>
          </a:prstGeom>
          <a:noFill/>
          <a:extLst>
            <a:ext uri="{909E8E84-426E-40DD-AFC4-6F175D3DCCD1}">
              <a14:hiddenFill xmlns:a14="http://schemas.microsoft.com/office/drawing/2010/main">
                <a:solidFill>
                  <a:srgbClr val="FFFFFF"/>
                </a:solidFill>
              </a14:hiddenFill>
            </a:ext>
          </a:extLst>
        </p:spPr>
      </p:pic>
      <p:grpSp>
        <p:nvGrpSpPr>
          <p:cNvPr id="1058" name="Group 1057">
            <a:extLst>
              <a:ext uri="{FF2B5EF4-FFF2-40B4-BE49-F238E27FC236}">
                <a16:creationId xmlns:a16="http://schemas.microsoft.com/office/drawing/2014/main" id="{1B0CE71F-BE68-401E-A050-3A8AF6D042D6}"/>
              </a:ext>
            </a:extLst>
          </p:cNvPr>
          <p:cNvGrpSpPr/>
          <p:nvPr/>
        </p:nvGrpSpPr>
        <p:grpSpPr>
          <a:xfrm>
            <a:off x="-15210391" y="36670142"/>
            <a:ext cx="13128901" cy="9912724"/>
            <a:chOff x="18823377" y="4128561"/>
            <a:chExt cx="12382738" cy="9912724"/>
          </a:xfrm>
        </p:grpSpPr>
        <p:sp>
          <p:nvSpPr>
            <p:cNvPr id="112" name="Oval 111">
              <a:extLst>
                <a:ext uri="{FF2B5EF4-FFF2-40B4-BE49-F238E27FC236}">
                  <a16:creationId xmlns:a16="http://schemas.microsoft.com/office/drawing/2014/main" id="{417196A2-F895-4753-8BEB-EDF33B276219}"/>
                </a:ext>
              </a:extLst>
            </p:cNvPr>
            <p:cNvSpPr/>
            <p:nvPr/>
          </p:nvSpPr>
          <p:spPr>
            <a:xfrm>
              <a:off x="23016570" y="11350418"/>
              <a:ext cx="4169154" cy="269086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123" name="Arrow: Down 122">
              <a:extLst>
                <a:ext uri="{FF2B5EF4-FFF2-40B4-BE49-F238E27FC236}">
                  <a16:creationId xmlns:a16="http://schemas.microsoft.com/office/drawing/2014/main" id="{3A1B9457-E4CF-4B70-A412-F045BD6E74A9}"/>
                </a:ext>
              </a:extLst>
            </p:cNvPr>
            <p:cNvSpPr/>
            <p:nvPr/>
          </p:nvSpPr>
          <p:spPr>
            <a:xfrm rot="3592922" flipH="1">
              <a:off x="26894719" y="10891266"/>
              <a:ext cx="1010776" cy="1690950"/>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Times New Roman" panose="02020603050405020304" pitchFamily="18" charset="0"/>
                <a:cs typeface="Times New Roman" panose="02020603050405020304" pitchFamily="18" charset="0"/>
              </a:endParaRPr>
            </a:p>
          </p:txBody>
        </p:sp>
        <p:grpSp>
          <p:nvGrpSpPr>
            <p:cNvPr id="1055" name="Group 1054">
              <a:extLst>
                <a:ext uri="{FF2B5EF4-FFF2-40B4-BE49-F238E27FC236}">
                  <a16:creationId xmlns:a16="http://schemas.microsoft.com/office/drawing/2014/main" id="{37FD6DAA-A27C-4D9F-9A0B-D2A271994E3B}"/>
                </a:ext>
              </a:extLst>
            </p:cNvPr>
            <p:cNvGrpSpPr/>
            <p:nvPr/>
          </p:nvGrpSpPr>
          <p:grpSpPr>
            <a:xfrm>
              <a:off x="27036961" y="9407375"/>
              <a:ext cx="4169154" cy="2690867"/>
              <a:chOff x="19719907" y="11336024"/>
              <a:chExt cx="4169154" cy="2690867"/>
            </a:xfrm>
          </p:grpSpPr>
          <p:sp>
            <p:nvSpPr>
              <p:cNvPr id="113" name="Oval 112">
                <a:extLst>
                  <a:ext uri="{FF2B5EF4-FFF2-40B4-BE49-F238E27FC236}">
                    <a16:creationId xmlns:a16="http://schemas.microsoft.com/office/drawing/2014/main" id="{79299986-B486-425C-8DB9-869BD4DF825D}"/>
                  </a:ext>
                </a:extLst>
              </p:cNvPr>
              <p:cNvSpPr/>
              <p:nvPr/>
            </p:nvSpPr>
            <p:spPr>
              <a:xfrm>
                <a:off x="19719907" y="11336024"/>
                <a:ext cx="4169154" cy="269086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693206FB-0152-40FD-8004-B01DED5AB9F6}"/>
                  </a:ext>
                </a:extLst>
              </p:cNvPr>
              <p:cNvSpPr txBox="1"/>
              <p:nvPr/>
            </p:nvSpPr>
            <p:spPr>
              <a:xfrm>
                <a:off x="19785261" y="11790645"/>
                <a:ext cx="3901192" cy="1754326"/>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Volitional Intent</a:t>
                </a:r>
              </a:p>
            </p:txBody>
          </p:sp>
        </p:grpSp>
        <p:sp>
          <p:nvSpPr>
            <p:cNvPr id="122" name="Arrow: Down 121">
              <a:extLst>
                <a:ext uri="{FF2B5EF4-FFF2-40B4-BE49-F238E27FC236}">
                  <a16:creationId xmlns:a16="http://schemas.microsoft.com/office/drawing/2014/main" id="{6B3958A1-FC6F-4555-8342-5B30BA6E514B}"/>
                </a:ext>
              </a:extLst>
            </p:cNvPr>
            <p:cNvSpPr/>
            <p:nvPr/>
          </p:nvSpPr>
          <p:spPr>
            <a:xfrm rot="17796753" flipH="1">
              <a:off x="22248535" y="10900235"/>
              <a:ext cx="1010776" cy="1841317"/>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114" name="Oval 113">
              <a:extLst>
                <a:ext uri="{FF2B5EF4-FFF2-40B4-BE49-F238E27FC236}">
                  <a16:creationId xmlns:a16="http://schemas.microsoft.com/office/drawing/2014/main" id="{9EC7A9E3-CB19-4BA3-A8FB-AFD5DDDDFC6D}"/>
                </a:ext>
              </a:extLst>
            </p:cNvPr>
            <p:cNvSpPr/>
            <p:nvPr/>
          </p:nvSpPr>
          <p:spPr>
            <a:xfrm>
              <a:off x="18823377" y="9379288"/>
              <a:ext cx="4169154" cy="269086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grpSp>
          <p:nvGrpSpPr>
            <p:cNvPr id="1056" name="Group 1055">
              <a:extLst>
                <a:ext uri="{FF2B5EF4-FFF2-40B4-BE49-F238E27FC236}">
                  <a16:creationId xmlns:a16="http://schemas.microsoft.com/office/drawing/2014/main" id="{98E05BCC-66BF-4F8E-B326-660999C9CDAF}"/>
                </a:ext>
              </a:extLst>
            </p:cNvPr>
            <p:cNvGrpSpPr/>
            <p:nvPr/>
          </p:nvGrpSpPr>
          <p:grpSpPr>
            <a:xfrm>
              <a:off x="22465810" y="4128561"/>
              <a:ext cx="4934297" cy="2393774"/>
              <a:chOff x="14228010" y="4750525"/>
              <a:chExt cx="4934297" cy="2393774"/>
            </a:xfrm>
          </p:grpSpPr>
          <p:sp>
            <p:nvSpPr>
              <p:cNvPr id="1052" name="Rectangle 1051">
                <a:extLst>
                  <a:ext uri="{FF2B5EF4-FFF2-40B4-BE49-F238E27FC236}">
                    <a16:creationId xmlns:a16="http://schemas.microsoft.com/office/drawing/2014/main" id="{193A064F-15EC-46D3-9103-E97BD43CCFC1}"/>
                  </a:ext>
                </a:extLst>
              </p:cNvPr>
              <p:cNvSpPr/>
              <p:nvPr/>
            </p:nvSpPr>
            <p:spPr>
              <a:xfrm>
                <a:off x="14228010" y="4750525"/>
                <a:ext cx="4934297"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60BB8A5-E63B-4517-AC84-07972871AA3B}"/>
                  </a:ext>
                </a:extLst>
              </p:cNvPr>
              <p:cNvSpPr txBox="1"/>
              <p:nvPr/>
            </p:nvSpPr>
            <p:spPr>
              <a:xfrm>
                <a:off x="14228010" y="4896864"/>
                <a:ext cx="4934297" cy="923330"/>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sEMG </a:t>
                </a:r>
                <a:r>
                  <a:rPr lang="en-US" sz="5400" b="1" dirty="0">
                    <a:solidFill>
                      <a:schemeClr val="tx2">
                        <a:lumMod val="50000"/>
                      </a:schemeClr>
                    </a:solidFill>
                    <a:latin typeface="Times New Roman" panose="02020603050405020304" pitchFamily="18" charset="0"/>
                    <a:cs typeface="Times New Roman" panose="02020603050405020304" pitchFamily="18" charset="0"/>
                  </a:rPr>
                  <a:t>Sensing</a:t>
                </a:r>
              </a:p>
            </p:txBody>
          </p:sp>
        </p:grpSp>
        <p:sp>
          <p:nvSpPr>
            <p:cNvPr id="13" name="TextBox 12">
              <a:extLst>
                <a:ext uri="{FF2B5EF4-FFF2-40B4-BE49-F238E27FC236}">
                  <a16:creationId xmlns:a16="http://schemas.microsoft.com/office/drawing/2014/main" id="{01EFF1A7-200B-4E18-93CA-DEDA669E56A5}"/>
                </a:ext>
              </a:extLst>
            </p:cNvPr>
            <p:cNvSpPr txBox="1"/>
            <p:nvPr/>
          </p:nvSpPr>
          <p:spPr>
            <a:xfrm>
              <a:off x="18852068" y="10277494"/>
              <a:ext cx="3901192" cy="923330"/>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Fatigue</a:t>
              </a:r>
            </a:p>
          </p:txBody>
        </p:sp>
        <p:sp>
          <p:nvSpPr>
            <p:cNvPr id="15" name="Arrow: Down 14">
              <a:extLst>
                <a:ext uri="{FF2B5EF4-FFF2-40B4-BE49-F238E27FC236}">
                  <a16:creationId xmlns:a16="http://schemas.microsoft.com/office/drawing/2014/main" id="{E68E677C-011B-40ED-8304-F569AC0A6D01}"/>
                </a:ext>
              </a:extLst>
            </p:cNvPr>
            <p:cNvSpPr/>
            <p:nvPr/>
          </p:nvSpPr>
          <p:spPr>
            <a:xfrm rot="18007078">
              <a:off x="26578254" y="9339270"/>
              <a:ext cx="1010776" cy="1327749"/>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Times New Roman" panose="02020603050405020304" pitchFamily="18" charset="0"/>
                <a:cs typeface="Times New Roman" panose="02020603050405020304" pitchFamily="18" charset="0"/>
              </a:endParaRPr>
            </a:p>
          </p:txBody>
        </p:sp>
        <p:sp>
          <p:nvSpPr>
            <p:cNvPr id="17" name="Arrow: Down 16">
              <a:extLst>
                <a:ext uri="{FF2B5EF4-FFF2-40B4-BE49-F238E27FC236}">
                  <a16:creationId xmlns:a16="http://schemas.microsoft.com/office/drawing/2014/main" id="{9288A6EB-53E4-4268-B0A0-49DCD33F93B5}"/>
                </a:ext>
              </a:extLst>
            </p:cNvPr>
            <p:cNvSpPr/>
            <p:nvPr/>
          </p:nvSpPr>
          <p:spPr>
            <a:xfrm rot="3803247">
              <a:off x="22466037" y="9378802"/>
              <a:ext cx="1010776" cy="1284283"/>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89C71800-35E6-4FF4-99FB-479A954498D6}"/>
                </a:ext>
              </a:extLst>
            </p:cNvPr>
            <p:cNvSpPr txBox="1"/>
            <p:nvPr/>
          </p:nvSpPr>
          <p:spPr>
            <a:xfrm>
              <a:off x="22745424" y="11477906"/>
              <a:ext cx="4711447" cy="923330"/>
            </a:xfrm>
            <a:prstGeom prst="rect">
              <a:avLst/>
            </a:prstGeom>
            <a:noFill/>
          </p:spPr>
          <p:txBody>
            <a:bodyPr wrap="square" rtlCol="0">
              <a:spAutoFit/>
            </a:bodyPr>
            <a:lstStyle/>
            <a:p>
              <a:pPr algn="ctr"/>
              <a:endParaRPr lang="en-US" sz="5400" dirty="0">
                <a:latin typeface="Times New Roman" panose="02020603050405020304" pitchFamily="18" charset="0"/>
                <a:cs typeface="Times New Roman" panose="02020603050405020304" pitchFamily="18" charset="0"/>
              </a:endParaRPr>
            </a:p>
          </p:txBody>
        </p:sp>
        <p:sp>
          <p:nvSpPr>
            <p:cNvPr id="101" name="TextBox 100">
              <a:extLst>
                <a:ext uri="{FF2B5EF4-FFF2-40B4-BE49-F238E27FC236}">
                  <a16:creationId xmlns:a16="http://schemas.microsoft.com/office/drawing/2014/main" id="{AFD8C4C4-0322-4DF1-AFE7-A43DA70C36F5}"/>
                </a:ext>
              </a:extLst>
            </p:cNvPr>
            <p:cNvSpPr txBox="1"/>
            <p:nvPr/>
          </p:nvSpPr>
          <p:spPr>
            <a:xfrm>
              <a:off x="22976011" y="11885557"/>
              <a:ext cx="4169154" cy="1754326"/>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Robot </a:t>
              </a:r>
            </a:p>
            <a:p>
              <a:pPr algn="ctr"/>
              <a:r>
                <a:rPr lang="en-US" sz="5400" b="1" dirty="0">
                  <a:latin typeface="Times New Roman" panose="02020603050405020304" pitchFamily="18" charset="0"/>
                  <a:cs typeface="Times New Roman" panose="02020603050405020304" pitchFamily="18" charset="0"/>
                </a:rPr>
                <a:t>Control</a:t>
              </a:r>
            </a:p>
          </p:txBody>
        </p:sp>
        <p:sp>
          <p:nvSpPr>
            <p:cNvPr id="25" name="Oval 24">
              <a:extLst>
                <a:ext uri="{FF2B5EF4-FFF2-40B4-BE49-F238E27FC236}">
                  <a16:creationId xmlns:a16="http://schemas.microsoft.com/office/drawing/2014/main" id="{12C5BE59-6E6D-43E1-90E7-0745E27734AA}"/>
                </a:ext>
              </a:extLst>
            </p:cNvPr>
            <p:cNvSpPr/>
            <p:nvPr/>
          </p:nvSpPr>
          <p:spPr>
            <a:xfrm>
              <a:off x="22976011" y="7771015"/>
              <a:ext cx="4169154" cy="269086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99D8E56-73B9-428C-89CA-4188C302DBBB}"/>
                </a:ext>
              </a:extLst>
            </p:cNvPr>
            <p:cNvSpPr txBox="1"/>
            <p:nvPr/>
          </p:nvSpPr>
          <p:spPr>
            <a:xfrm>
              <a:off x="23051286" y="8230995"/>
              <a:ext cx="4169155" cy="1754326"/>
            </a:xfrm>
            <a:prstGeom prst="rect">
              <a:avLst/>
            </a:prstGeom>
            <a:noFill/>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Muscle Synergies</a:t>
              </a:r>
            </a:p>
          </p:txBody>
        </p:sp>
        <p:sp>
          <p:nvSpPr>
            <p:cNvPr id="9" name="Arrow: Down 8">
              <a:extLst>
                <a:ext uri="{FF2B5EF4-FFF2-40B4-BE49-F238E27FC236}">
                  <a16:creationId xmlns:a16="http://schemas.microsoft.com/office/drawing/2014/main" id="{68386FEC-FD2B-4BBF-936E-E8FE21D729A3}"/>
                </a:ext>
              </a:extLst>
            </p:cNvPr>
            <p:cNvSpPr/>
            <p:nvPr/>
          </p:nvSpPr>
          <p:spPr>
            <a:xfrm>
              <a:off x="24463536" y="6583224"/>
              <a:ext cx="1010776" cy="1245382"/>
            </a:xfrm>
            <a:prstGeom prst="downArrow">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Times New Roman" panose="02020603050405020304" pitchFamily="18" charset="0"/>
                <a:cs typeface="Times New Roman" panose="02020603050405020304" pitchFamily="18" charset="0"/>
              </a:endParaRPr>
            </a:p>
          </p:txBody>
        </p:sp>
      </p:grpSp>
      <p:pic>
        <p:nvPicPr>
          <p:cNvPr id="1057" name="Picture 10">
            <a:extLst>
              <a:ext uri="{FF2B5EF4-FFF2-40B4-BE49-F238E27FC236}">
                <a16:creationId xmlns:a16="http://schemas.microsoft.com/office/drawing/2014/main" id="{DCFE10C0-736B-47A3-8067-797182301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6790" y="23536783"/>
            <a:ext cx="20087588" cy="6719887"/>
          </a:xfrm>
          <a:prstGeom prst="rect">
            <a:avLst/>
          </a:prstGeom>
          <a:noFill/>
          <a:extLst>
            <a:ext uri="{909E8E84-426E-40DD-AFC4-6F175D3DCCD1}">
              <a14:hiddenFill xmlns:a14="http://schemas.microsoft.com/office/drawing/2010/main">
                <a:solidFill>
                  <a:srgbClr val="FFFFFF"/>
                </a:solidFill>
              </a14:hiddenFill>
            </a:ext>
          </a:extLst>
        </p:spPr>
      </p:pic>
      <p:grpSp>
        <p:nvGrpSpPr>
          <p:cNvPr id="330" name="Group 329">
            <a:extLst>
              <a:ext uri="{FF2B5EF4-FFF2-40B4-BE49-F238E27FC236}">
                <a16:creationId xmlns:a16="http://schemas.microsoft.com/office/drawing/2014/main" id="{30E843A8-EF5E-4754-A1AB-CD6EFD3C685E}"/>
              </a:ext>
            </a:extLst>
          </p:cNvPr>
          <p:cNvGrpSpPr/>
          <p:nvPr/>
        </p:nvGrpSpPr>
        <p:grpSpPr>
          <a:xfrm>
            <a:off x="390443" y="-3204564"/>
            <a:ext cx="50831914" cy="11658611"/>
            <a:chOff x="-2057641" y="14929617"/>
            <a:chExt cx="44289316" cy="11658611"/>
          </a:xfrm>
        </p:grpSpPr>
        <p:cxnSp>
          <p:nvCxnSpPr>
            <p:cNvPr id="383" name="Straight Arrow Connector 382">
              <a:extLst>
                <a:ext uri="{FF2B5EF4-FFF2-40B4-BE49-F238E27FC236}">
                  <a16:creationId xmlns:a16="http://schemas.microsoft.com/office/drawing/2014/main" id="{23DCD10E-992D-47D9-99AA-3CF29768F71C}"/>
                </a:ext>
              </a:extLst>
            </p:cNvPr>
            <p:cNvCxnSpPr>
              <a:cxnSpLocks/>
            </p:cNvCxnSpPr>
            <p:nvPr/>
          </p:nvCxnSpPr>
          <p:spPr>
            <a:xfrm>
              <a:off x="19179891" y="19143412"/>
              <a:ext cx="3030931" cy="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9" name="Group 268">
              <a:extLst>
                <a:ext uri="{FF2B5EF4-FFF2-40B4-BE49-F238E27FC236}">
                  <a16:creationId xmlns:a16="http://schemas.microsoft.com/office/drawing/2014/main" id="{146970E0-5DDF-4D36-999E-B1C80FF0AE4F}"/>
                </a:ext>
              </a:extLst>
            </p:cNvPr>
            <p:cNvGrpSpPr/>
            <p:nvPr/>
          </p:nvGrpSpPr>
          <p:grpSpPr>
            <a:xfrm>
              <a:off x="-2057641" y="14929617"/>
              <a:ext cx="44289316" cy="11658611"/>
              <a:chOff x="830630" y="14449350"/>
              <a:chExt cx="32499561" cy="10793274"/>
            </a:xfrm>
          </p:grpSpPr>
          <p:sp>
            <p:nvSpPr>
              <p:cNvPr id="125" name="TextBox 124">
                <a:extLst>
                  <a:ext uri="{FF2B5EF4-FFF2-40B4-BE49-F238E27FC236}">
                    <a16:creationId xmlns:a16="http://schemas.microsoft.com/office/drawing/2014/main" id="{E4907E3D-9851-4A2A-A5FC-582A231D125A}"/>
                  </a:ext>
                </a:extLst>
              </p:cNvPr>
              <p:cNvSpPr txBox="1"/>
              <p:nvPr/>
            </p:nvSpPr>
            <p:spPr>
              <a:xfrm>
                <a:off x="830630" y="14449350"/>
                <a:ext cx="4934297" cy="2820831"/>
              </a:xfrm>
              <a:prstGeom prst="rect">
                <a:avLst/>
              </a:prstGeom>
              <a:noFill/>
            </p:spPr>
            <p:txBody>
              <a:bodyPr wrap="square" rtlCol="0">
                <a:spAutoFit/>
              </a:bodyPr>
              <a:lstStyle/>
              <a:p>
                <a:pPr algn="ctr"/>
                <a:r>
                  <a:rPr lang="en-US" sz="9600" i="1" dirty="0">
                    <a:latin typeface="Times New Roman" panose="02020603050405020304" pitchFamily="18" charset="0"/>
                    <a:cs typeface="Times New Roman" panose="02020603050405020304" pitchFamily="18" charset="0"/>
                  </a:rPr>
                  <a:t>Voluntary Command</a:t>
                </a:r>
                <a:endParaRPr lang="en-US" sz="9600"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29" name="Rectangle 128">
                <a:extLst>
                  <a:ext uri="{FF2B5EF4-FFF2-40B4-BE49-F238E27FC236}">
                    <a16:creationId xmlns:a16="http://schemas.microsoft.com/office/drawing/2014/main" id="{AC82BBFB-A700-4D75-93A2-0C26A6204285}"/>
                  </a:ext>
                </a:extLst>
              </p:cNvPr>
              <p:cNvSpPr/>
              <p:nvPr/>
            </p:nvSpPr>
            <p:spPr>
              <a:xfrm>
                <a:off x="9230784" y="16941602"/>
                <a:ext cx="3810000"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CNS</a:t>
                </a:r>
              </a:p>
            </p:txBody>
          </p:sp>
          <p:cxnSp>
            <p:nvCxnSpPr>
              <p:cNvPr id="1060" name="Straight Arrow Connector 1059">
                <a:extLst>
                  <a:ext uri="{FF2B5EF4-FFF2-40B4-BE49-F238E27FC236}">
                    <a16:creationId xmlns:a16="http://schemas.microsoft.com/office/drawing/2014/main" id="{C4CB6BE4-30B6-4071-98F8-B02BFB057BE0}"/>
                  </a:ext>
                </a:extLst>
              </p:cNvPr>
              <p:cNvCxnSpPr>
                <a:cxnSpLocks/>
              </p:cNvCxnSpPr>
              <p:nvPr/>
            </p:nvCxnSpPr>
            <p:spPr>
              <a:xfrm flipV="1">
                <a:off x="13092829" y="18229021"/>
                <a:ext cx="2957728" cy="11106"/>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4060C249-A93B-48A8-A608-8F6BF9690F94}"/>
                  </a:ext>
                </a:extLst>
              </p:cNvPr>
              <p:cNvSpPr txBox="1"/>
              <p:nvPr/>
            </p:nvSpPr>
            <p:spPr>
              <a:xfrm>
                <a:off x="12892586" y="14724180"/>
                <a:ext cx="4934297" cy="2820831"/>
              </a:xfrm>
              <a:prstGeom prst="rect">
                <a:avLst/>
              </a:prstGeom>
              <a:noFill/>
            </p:spPr>
            <p:txBody>
              <a:bodyPr wrap="square" rtlCol="0">
                <a:spAutoFit/>
              </a:bodyPr>
              <a:lstStyle/>
              <a:p>
                <a:pPr algn="ctr"/>
                <a:r>
                  <a:rPr lang="en-US" sz="9600" i="1" dirty="0">
                    <a:latin typeface="Times New Roman" panose="02020603050405020304" pitchFamily="18" charset="0"/>
                    <a:cs typeface="Times New Roman" panose="02020603050405020304" pitchFamily="18" charset="0"/>
                  </a:rPr>
                  <a:t>Neural Excitation</a:t>
                </a:r>
                <a:endParaRPr lang="en-US" sz="9600"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138" name="Rectangle 137">
                <a:extLst>
                  <a:ext uri="{FF2B5EF4-FFF2-40B4-BE49-F238E27FC236}">
                    <a16:creationId xmlns:a16="http://schemas.microsoft.com/office/drawing/2014/main" id="{D5ADA1C3-7E49-42F2-A282-231653F0A85C}"/>
                  </a:ext>
                </a:extLst>
              </p:cNvPr>
              <p:cNvSpPr/>
              <p:nvPr/>
            </p:nvSpPr>
            <p:spPr>
              <a:xfrm>
                <a:off x="18596277" y="16941602"/>
                <a:ext cx="4600747"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Muscle</a:t>
                </a:r>
              </a:p>
            </p:txBody>
          </p:sp>
          <p:sp>
            <p:nvSpPr>
              <p:cNvPr id="144" name="Rectangle 143">
                <a:extLst>
                  <a:ext uri="{FF2B5EF4-FFF2-40B4-BE49-F238E27FC236}">
                    <a16:creationId xmlns:a16="http://schemas.microsoft.com/office/drawing/2014/main" id="{4E58C608-8F47-4845-A9BB-17CA26D35F09}"/>
                  </a:ext>
                </a:extLst>
              </p:cNvPr>
              <p:cNvSpPr/>
              <p:nvPr/>
            </p:nvSpPr>
            <p:spPr>
              <a:xfrm>
                <a:off x="26464319" y="16941602"/>
                <a:ext cx="4050792"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Skeleton</a:t>
                </a:r>
              </a:p>
            </p:txBody>
          </p:sp>
          <p:cxnSp>
            <p:nvCxnSpPr>
              <p:cNvPr id="145" name="Straight Arrow Connector 144">
                <a:extLst>
                  <a:ext uri="{FF2B5EF4-FFF2-40B4-BE49-F238E27FC236}">
                    <a16:creationId xmlns:a16="http://schemas.microsoft.com/office/drawing/2014/main" id="{63523A6B-4A17-454E-82DF-F0D1EEED75D2}"/>
                  </a:ext>
                </a:extLst>
              </p:cNvPr>
              <p:cNvCxnSpPr>
                <a:cxnSpLocks/>
                <a:stCxn id="144" idx="3"/>
              </p:cNvCxnSpPr>
              <p:nvPr/>
            </p:nvCxnSpPr>
            <p:spPr>
              <a:xfrm flipV="1">
                <a:off x="30515111" y="18098449"/>
                <a:ext cx="2545720" cy="40041"/>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F59EA07A-DBE8-4C06-BCB2-1C43DA25CF4A}"/>
                  </a:ext>
                </a:extLst>
              </p:cNvPr>
              <p:cNvCxnSpPr>
                <a:cxnSpLocks/>
                <a:stCxn id="138" idx="3"/>
                <a:endCxn id="144" idx="1"/>
              </p:cNvCxnSpPr>
              <p:nvPr/>
            </p:nvCxnSpPr>
            <p:spPr>
              <a:xfrm>
                <a:off x="23197024" y="18138490"/>
                <a:ext cx="3267295" cy="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2F2B590F-3963-4344-8575-AB06C028471B}"/>
                  </a:ext>
                </a:extLst>
              </p:cNvPr>
              <p:cNvSpPr/>
              <p:nvPr/>
            </p:nvSpPr>
            <p:spPr>
              <a:xfrm>
                <a:off x="14883245" y="22848850"/>
                <a:ext cx="8089504"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Proprioception</a:t>
                </a:r>
              </a:p>
            </p:txBody>
          </p:sp>
          <p:cxnSp>
            <p:nvCxnSpPr>
              <p:cNvPr id="76" name="Connector: Elbow 75">
                <a:extLst>
                  <a:ext uri="{FF2B5EF4-FFF2-40B4-BE49-F238E27FC236}">
                    <a16:creationId xmlns:a16="http://schemas.microsoft.com/office/drawing/2014/main" id="{234288A1-D653-4DF6-B232-DAA6ED1D5362}"/>
                  </a:ext>
                </a:extLst>
              </p:cNvPr>
              <p:cNvCxnSpPr>
                <a:cxnSpLocks/>
                <a:stCxn id="144" idx="3"/>
                <a:endCxn id="177" idx="3"/>
              </p:cNvCxnSpPr>
              <p:nvPr/>
            </p:nvCxnSpPr>
            <p:spPr>
              <a:xfrm flipH="1">
                <a:off x="22972749" y="18138489"/>
                <a:ext cx="7542362" cy="5907248"/>
              </a:xfrm>
              <a:prstGeom prst="bentConnector3">
                <a:avLst>
                  <a:gd name="adj1" fmla="val -11304"/>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F736416E-25D4-4E87-843D-2E8D9A84F696}"/>
                  </a:ext>
                </a:extLst>
              </p:cNvPr>
              <p:cNvSpPr txBox="1"/>
              <p:nvPr/>
            </p:nvSpPr>
            <p:spPr>
              <a:xfrm>
                <a:off x="30589442" y="15686133"/>
                <a:ext cx="2740749" cy="1453155"/>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Position</a:t>
                </a:r>
              </a:p>
            </p:txBody>
          </p:sp>
          <p:cxnSp>
            <p:nvCxnSpPr>
              <p:cNvPr id="216" name="Connector: Elbow 215">
                <a:extLst>
                  <a:ext uri="{FF2B5EF4-FFF2-40B4-BE49-F238E27FC236}">
                    <a16:creationId xmlns:a16="http://schemas.microsoft.com/office/drawing/2014/main" id="{64E473BA-3614-43E7-9C67-993BE0BDD096}"/>
                  </a:ext>
                </a:extLst>
              </p:cNvPr>
              <p:cNvCxnSpPr>
                <a:cxnSpLocks/>
                <a:stCxn id="177" idx="1"/>
              </p:cNvCxnSpPr>
              <p:nvPr/>
            </p:nvCxnSpPr>
            <p:spPr>
              <a:xfrm rot="10800000">
                <a:off x="6438340" y="18809485"/>
                <a:ext cx="8444906" cy="5236253"/>
              </a:xfrm>
              <a:prstGeom prst="bentConnector3">
                <a:avLst>
                  <a:gd name="adj1" fmla="val 11450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DB4555CB-9DBC-4637-902F-43173B164A6E}"/>
                  </a:ext>
                </a:extLst>
              </p:cNvPr>
              <p:cNvSpPr txBox="1"/>
              <p:nvPr/>
            </p:nvSpPr>
            <p:spPr>
              <a:xfrm>
                <a:off x="24059530" y="14901923"/>
                <a:ext cx="2588041" cy="2820831"/>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Muscle </a:t>
                </a:r>
              </a:p>
              <a:p>
                <a:pPr algn="ctr"/>
                <a:r>
                  <a:rPr lang="en-US" sz="9600" i="1" dirty="0">
                    <a:latin typeface="Times New Roman" panose="02020603050405020304" pitchFamily="18" charset="0"/>
                    <a:cs typeface="Times New Roman" panose="02020603050405020304" pitchFamily="18" charset="0"/>
                  </a:rPr>
                  <a:t>Activity</a:t>
                </a:r>
              </a:p>
            </p:txBody>
          </p:sp>
          <p:cxnSp>
            <p:nvCxnSpPr>
              <p:cNvPr id="243" name="Straight Arrow Connector 242">
                <a:extLst>
                  <a:ext uri="{FF2B5EF4-FFF2-40B4-BE49-F238E27FC236}">
                    <a16:creationId xmlns:a16="http://schemas.microsoft.com/office/drawing/2014/main" id="{671422E0-EDB5-4ACE-84A1-D8B3682657ED}"/>
                  </a:ext>
                </a:extLst>
              </p:cNvPr>
              <p:cNvCxnSpPr>
                <a:cxnSpLocks/>
              </p:cNvCxnSpPr>
              <p:nvPr/>
            </p:nvCxnSpPr>
            <p:spPr>
              <a:xfrm flipV="1">
                <a:off x="3396696" y="17668753"/>
                <a:ext cx="3041644" cy="6278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39AB7EC8-9492-41AA-BF4D-C18037AD65ED}"/>
                  </a:ext>
                </a:extLst>
              </p:cNvPr>
              <p:cNvCxnSpPr>
                <a:cxnSpLocks/>
                <a:endCxn id="129" idx="1"/>
              </p:cNvCxnSpPr>
              <p:nvPr/>
            </p:nvCxnSpPr>
            <p:spPr>
              <a:xfrm flipV="1">
                <a:off x="6855939" y="18138489"/>
                <a:ext cx="2374844" cy="14039"/>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7" name="Oval 306">
                <a:extLst>
                  <a:ext uri="{FF2B5EF4-FFF2-40B4-BE49-F238E27FC236}">
                    <a16:creationId xmlns:a16="http://schemas.microsoft.com/office/drawing/2014/main" id="{B99DF2C5-216A-4F4E-9A0B-06E2934003B5}"/>
                  </a:ext>
                </a:extLst>
              </p:cNvPr>
              <p:cNvSpPr/>
              <p:nvPr/>
            </p:nvSpPr>
            <p:spPr>
              <a:xfrm>
                <a:off x="6340641" y="17222717"/>
                <a:ext cx="1412692" cy="19699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338" name="Oval 337">
                <a:extLst>
                  <a:ext uri="{FF2B5EF4-FFF2-40B4-BE49-F238E27FC236}">
                    <a16:creationId xmlns:a16="http://schemas.microsoft.com/office/drawing/2014/main" id="{85C0450F-C18F-4D3A-8343-B1E61A619AE7}"/>
                  </a:ext>
                </a:extLst>
              </p:cNvPr>
              <p:cNvSpPr/>
              <p:nvPr/>
            </p:nvSpPr>
            <p:spPr>
              <a:xfrm>
                <a:off x="16157741" y="17365392"/>
                <a:ext cx="1369069" cy="19699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grpSp>
            <p:nvGrpSpPr>
              <p:cNvPr id="291" name="Group 290">
                <a:extLst>
                  <a:ext uri="{FF2B5EF4-FFF2-40B4-BE49-F238E27FC236}">
                    <a16:creationId xmlns:a16="http://schemas.microsoft.com/office/drawing/2014/main" id="{2C7283CA-5D49-4BD6-984D-35DB406B5E7E}"/>
                  </a:ext>
                </a:extLst>
              </p:cNvPr>
              <p:cNvGrpSpPr/>
              <p:nvPr/>
            </p:nvGrpSpPr>
            <p:grpSpPr>
              <a:xfrm>
                <a:off x="16842275" y="19335377"/>
                <a:ext cx="6078429" cy="3132063"/>
                <a:chOff x="5579168" y="22623008"/>
                <a:chExt cx="6078429" cy="3132063"/>
              </a:xfrm>
            </p:grpSpPr>
            <p:cxnSp>
              <p:nvCxnSpPr>
                <p:cNvPr id="293" name="Connector: Elbow 292">
                  <a:extLst>
                    <a:ext uri="{FF2B5EF4-FFF2-40B4-BE49-F238E27FC236}">
                      <a16:creationId xmlns:a16="http://schemas.microsoft.com/office/drawing/2014/main" id="{7E96E9B7-D3C8-4E20-AD45-651A0EA47AD4}"/>
                    </a:ext>
                  </a:extLst>
                </p:cNvPr>
                <p:cNvCxnSpPr>
                  <a:cxnSpLocks/>
                  <a:endCxn id="338" idx="4"/>
                </p:cNvCxnSpPr>
                <p:nvPr/>
              </p:nvCxnSpPr>
              <p:spPr>
                <a:xfrm rot="10800000">
                  <a:off x="5579168" y="22623008"/>
                  <a:ext cx="2388071" cy="1504912"/>
                </a:xfrm>
                <a:prstGeom prst="bentConnector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8C13B41C-E863-4543-8E7D-6F979D329DCB}"/>
                    </a:ext>
                  </a:extLst>
                </p:cNvPr>
                <p:cNvSpPr txBox="1"/>
                <p:nvPr/>
              </p:nvSpPr>
              <p:spPr>
                <a:xfrm>
                  <a:off x="7699833" y="22934239"/>
                  <a:ext cx="3957764" cy="2820832"/>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Peripheral Fatigue</a:t>
                  </a:r>
                </a:p>
              </p:txBody>
            </p:sp>
          </p:grpSp>
          <p:grpSp>
            <p:nvGrpSpPr>
              <p:cNvPr id="222" name="Group 221">
                <a:extLst>
                  <a:ext uri="{FF2B5EF4-FFF2-40B4-BE49-F238E27FC236}">
                    <a16:creationId xmlns:a16="http://schemas.microsoft.com/office/drawing/2014/main" id="{D57683E7-7DFE-45BC-BF5A-9CED45D0277A}"/>
                  </a:ext>
                </a:extLst>
              </p:cNvPr>
              <p:cNvGrpSpPr/>
              <p:nvPr/>
            </p:nvGrpSpPr>
            <p:grpSpPr>
              <a:xfrm>
                <a:off x="7046988" y="18240127"/>
                <a:ext cx="7171356" cy="4091656"/>
                <a:chOff x="5454815" y="20902541"/>
                <a:chExt cx="7171356" cy="4091656"/>
              </a:xfrm>
            </p:grpSpPr>
            <p:sp>
              <p:nvSpPr>
                <p:cNvPr id="148" name="TextBox 147">
                  <a:extLst>
                    <a:ext uri="{FF2B5EF4-FFF2-40B4-BE49-F238E27FC236}">
                      <a16:creationId xmlns:a16="http://schemas.microsoft.com/office/drawing/2014/main" id="{7ACA66DF-B781-489A-BD9C-466CF7994FE0}"/>
                    </a:ext>
                  </a:extLst>
                </p:cNvPr>
                <p:cNvSpPr txBox="1"/>
                <p:nvPr/>
              </p:nvSpPr>
              <p:spPr>
                <a:xfrm>
                  <a:off x="7640689" y="22173366"/>
                  <a:ext cx="3841768" cy="2820831"/>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Central Fatigue</a:t>
                  </a:r>
                </a:p>
              </p:txBody>
            </p:sp>
            <p:cxnSp>
              <p:nvCxnSpPr>
                <p:cNvPr id="271" name="Connector: Elbow 270">
                  <a:extLst>
                    <a:ext uri="{FF2B5EF4-FFF2-40B4-BE49-F238E27FC236}">
                      <a16:creationId xmlns:a16="http://schemas.microsoft.com/office/drawing/2014/main" id="{3E7007CF-7DAE-4EC0-A3A5-111EEAD934F9}"/>
                    </a:ext>
                  </a:extLst>
                </p:cNvPr>
                <p:cNvCxnSpPr>
                  <a:cxnSpLocks/>
                  <a:stCxn id="148" idx="1"/>
                  <a:endCxn id="307" idx="4"/>
                </p:cNvCxnSpPr>
                <p:nvPr/>
              </p:nvCxnSpPr>
              <p:spPr>
                <a:xfrm rot="10800000">
                  <a:off x="5454815" y="21855116"/>
                  <a:ext cx="2185875" cy="1728667"/>
                </a:xfrm>
                <a:prstGeom prst="bentConnector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46C60F2D-6706-4E1B-9C95-8EF3E87730C4}"/>
                    </a:ext>
                  </a:extLst>
                </p:cNvPr>
                <p:cNvCxnSpPr>
                  <a:cxnSpLocks/>
                </p:cNvCxnSpPr>
                <p:nvPr/>
              </p:nvCxnSpPr>
              <p:spPr>
                <a:xfrm rot="5400000">
                  <a:off x="10826769" y="21621417"/>
                  <a:ext cx="2518278" cy="1080526"/>
                </a:xfrm>
                <a:prstGeom prst="bentConnector3">
                  <a:avLst>
                    <a:gd name="adj1" fmla="val 99023"/>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cxnSp>
        <p:nvCxnSpPr>
          <p:cNvPr id="414" name="Connector: Elbow 413">
            <a:extLst>
              <a:ext uri="{FF2B5EF4-FFF2-40B4-BE49-F238E27FC236}">
                <a16:creationId xmlns:a16="http://schemas.microsoft.com/office/drawing/2014/main" id="{A6BA0B1C-74C3-4864-9E89-E29A4F668E43}"/>
              </a:ext>
            </a:extLst>
          </p:cNvPr>
          <p:cNvCxnSpPr>
            <a:cxnSpLocks/>
          </p:cNvCxnSpPr>
          <p:nvPr/>
        </p:nvCxnSpPr>
        <p:spPr>
          <a:xfrm rot="5400000">
            <a:off x="34517197" y="1443308"/>
            <a:ext cx="2720178" cy="1690029"/>
          </a:xfrm>
          <a:prstGeom prst="bentConnector3">
            <a:avLst>
              <a:gd name="adj1" fmla="val 99023"/>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Connector: Elbow 465">
            <a:extLst>
              <a:ext uri="{FF2B5EF4-FFF2-40B4-BE49-F238E27FC236}">
                <a16:creationId xmlns:a16="http://schemas.microsoft.com/office/drawing/2014/main" id="{1396910F-7023-4D57-89A6-9BFCA0382C26}"/>
              </a:ext>
            </a:extLst>
          </p:cNvPr>
          <p:cNvCxnSpPr>
            <a:cxnSpLocks/>
          </p:cNvCxnSpPr>
          <p:nvPr/>
        </p:nvCxnSpPr>
        <p:spPr>
          <a:xfrm flipV="1">
            <a:off x="7414995" y="-4461776"/>
            <a:ext cx="11526618" cy="4708424"/>
          </a:xfrm>
          <a:prstGeom prst="bentConnector3">
            <a:avLst>
              <a:gd name="adj1" fmla="val 141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Connector: Elbow 470">
            <a:extLst>
              <a:ext uri="{FF2B5EF4-FFF2-40B4-BE49-F238E27FC236}">
                <a16:creationId xmlns:a16="http://schemas.microsoft.com/office/drawing/2014/main" id="{766DFB83-2665-4CFA-8651-1D07E1E17E58}"/>
              </a:ext>
            </a:extLst>
          </p:cNvPr>
          <p:cNvCxnSpPr>
            <a:cxnSpLocks/>
          </p:cNvCxnSpPr>
          <p:nvPr/>
        </p:nvCxnSpPr>
        <p:spPr>
          <a:xfrm rot="5400000" flipH="1" flipV="1">
            <a:off x="18075104" y="-1370574"/>
            <a:ext cx="4202641" cy="12700"/>
          </a:xfrm>
          <a:prstGeom prst="bentConnector3">
            <a:avLst>
              <a:gd name="adj1" fmla="val 50000"/>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3" name="Oval 472">
            <a:extLst>
              <a:ext uri="{FF2B5EF4-FFF2-40B4-BE49-F238E27FC236}">
                <a16:creationId xmlns:a16="http://schemas.microsoft.com/office/drawing/2014/main" id="{023A16EE-6597-4896-ABEF-5B8A0FD5774A}"/>
              </a:ext>
            </a:extLst>
          </p:cNvPr>
          <p:cNvSpPr/>
          <p:nvPr/>
        </p:nvSpPr>
        <p:spPr>
          <a:xfrm>
            <a:off x="19057872" y="-5734510"/>
            <a:ext cx="214133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cxnSp>
        <p:nvCxnSpPr>
          <p:cNvPr id="476" name="Connector: Elbow 475">
            <a:extLst>
              <a:ext uri="{FF2B5EF4-FFF2-40B4-BE49-F238E27FC236}">
                <a16:creationId xmlns:a16="http://schemas.microsoft.com/office/drawing/2014/main" id="{DEE644B4-A652-453E-B173-3F4C477AB2F0}"/>
              </a:ext>
            </a:extLst>
          </p:cNvPr>
          <p:cNvCxnSpPr>
            <a:cxnSpLocks/>
          </p:cNvCxnSpPr>
          <p:nvPr/>
        </p:nvCxnSpPr>
        <p:spPr>
          <a:xfrm rot="5400000" flipH="1" flipV="1">
            <a:off x="34128291" y="-1370574"/>
            <a:ext cx="4202641" cy="12700"/>
          </a:xfrm>
          <a:prstGeom prst="bentConnector3">
            <a:avLst>
              <a:gd name="adj1" fmla="val 50000"/>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7" name="Group 476">
            <a:extLst>
              <a:ext uri="{FF2B5EF4-FFF2-40B4-BE49-F238E27FC236}">
                <a16:creationId xmlns:a16="http://schemas.microsoft.com/office/drawing/2014/main" id="{0B13C8D0-8689-4BC6-907B-7842C2BD2177}"/>
              </a:ext>
            </a:extLst>
          </p:cNvPr>
          <p:cNvGrpSpPr/>
          <p:nvPr/>
        </p:nvGrpSpPr>
        <p:grpSpPr>
          <a:xfrm>
            <a:off x="2761380" y="16028901"/>
            <a:ext cx="53067219" cy="11658611"/>
            <a:chOff x="-2057641" y="14929617"/>
            <a:chExt cx="46236914" cy="11658611"/>
          </a:xfrm>
        </p:grpSpPr>
        <p:cxnSp>
          <p:nvCxnSpPr>
            <p:cNvPr id="478" name="Straight Arrow Connector 477">
              <a:extLst>
                <a:ext uri="{FF2B5EF4-FFF2-40B4-BE49-F238E27FC236}">
                  <a16:creationId xmlns:a16="http://schemas.microsoft.com/office/drawing/2014/main" id="{F9FF33C2-B640-425F-99D6-87EFF396BF85}"/>
                </a:ext>
              </a:extLst>
            </p:cNvPr>
            <p:cNvCxnSpPr>
              <a:cxnSpLocks/>
            </p:cNvCxnSpPr>
            <p:nvPr/>
          </p:nvCxnSpPr>
          <p:spPr>
            <a:xfrm>
              <a:off x="19179891" y="19143412"/>
              <a:ext cx="3030931" cy="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9" name="Group 478">
              <a:extLst>
                <a:ext uri="{FF2B5EF4-FFF2-40B4-BE49-F238E27FC236}">
                  <a16:creationId xmlns:a16="http://schemas.microsoft.com/office/drawing/2014/main" id="{C6B6E289-9CB0-4470-B3AC-B3D97B168A34}"/>
                </a:ext>
              </a:extLst>
            </p:cNvPr>
            <p:cNvGrpSpPr/>
            <p:nvPr/>
          </p:nvGrpSpPr>
          <p:grpSpPr>
            <a:xfrm>
              <a:off x="-2057641" y="14929617"/>
              <a:ext cx="46236914" cy="11658611"/>
              <a:chOff x="830630" y="14449350"/>
              <a:chExt cx="33928711" cy="10793274"/>
            </a:xfrm>
          </p:grpSpPr>
          <p:sp>
            <p:nvSpPr>
              <p:cNvPr id="480" name="TextBox 479">
                <a:extLst>
                  <a:ext uri="{FF2B5EF4-FFF2-40B4-BE49-F238E27FC236}">
                    <a16:creationId xmlns:a16="http://schemas.microsoft.com/office/drawing/2014/main" id="{79E87645-C32B-4816-A508-983C4D7EE8AA}"/>
                  </a:ext>
                </a:extLst>
              </p:cNvPr>
              <p:cNvSpPr txBox="1"/>
              <p:nvPr/>
            </p:nvSpPr>
            <p:spPr>
              <a:xfrm>
                <a:off x="830630" y="14449350"/>
                <a:ext cx="4934297" cy="2820831"/>
              </a:xfrm>
              <a:prstGeom prst="rect">
                <a:avLst/>
              </a:prstGeom>
              <a:noFill/>
            </p:spPr>
            <p:txBody>
              <a:bodyPr wrap="square" rtlCol="0">
                <a:spAutoFit/>
              </a:bodyPr>
              <a:lstStyle/>
              <a:p>
                <a:pPr algn="ctr"/>
                <a:r>
                  <a:rPr lang="en-US" sz="9600" i="1" dirty="0">
                    <a:latin typeface="Times New Roman" panose="02020603050405020304" pitchFamily="18" charset="0"/>
                    <a:cs typeface="Times New Roman" panose="02020603050405020304" pitchFamily="18" charset="0"/>
                  </a:rPr>
                  <a:t>Voluntary Command</a:t>
                </a:r>
                <a:endParaRPr lang="en-US" sz="9600"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481" name="Rectangle 480">
                <a:extLst>
                  <a:ext uri="{FF2B5EF4-FFF2-40B4-BE49-F238E27FC236}">
                    <a16:creationId xmlns:a16="http://schemas.microsoft.com/office/drawing/2014/main" id="{2630D8FF-C2FA-4434-AA56-FD3EA7DA4D61}"/>
                  </a:ext>
                </a:extLst>
              </p:cNvPr>
              <p:cNvSpPr/>
              <p:nvPr/>
            </p:nvSpPr>
            <p:spPr>
              <a:xfrm>
                <a:off x="9230784" y="16941602"/>
                <a:ext cx="3810000"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CNS</a:t>
                </a:r>
              </a:p>
            </p:txBody>
          </p:sp>
          <p:cxnSp>
            <p:nvCxnSpPr>
              <p:cNvPr id="482" name="Straight Arrow Connector 481">
                <a:extLst>
                  <a:ext uri="{FF2B5EF4-FFF2-40B4-BE49-F238E27FC236}">
                    <a16:creationId xmlns:a16="http://schemas.microsoft.com/office/drawing/2014/main" id="{70A43EEE-FFBC-4741-86B6-F953DEEEA108}"/>
                  </a:ext>
                </a:extLst>
              </p:cNvPr>
              <p:cNvCxnSpPr>
                <a:cxnSpLocks/>
              </p:cNvCxnSpPr>
              <p:nvPr/>
            </p:nvCxnSpPr>
            <p:spPr>
              <a:xfrm flipV="1">
                <a:off x="13092829" y="18229021"/>
                <a:ext cx="2957728" cy="11106"/>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C5701C15-7C83-481A-B7F2-E6063BBCE044}"/>
                  </a:ext>
                </a:extLst>
              </p:cNvPr>
              <p:cNvSpPr txBox="1"/>
              <p:nvPr/>
            </p:nvSpPr>
            <p:spPr>
              <a:xfrm>
                <a:off x="12892586" y="14724180"/>
                <a:ext cx="4934297" cy="2820831"/>
              </a:xfrm>
              <a:prstGeom prst="rect">
                <a:avLst/>
              </a:prstGeom>
              <a:noFill/>
            </p:spPr>
            <p:txBody>
              <a:bodyPr wrap="square" rtlCol="0">
                <a:spAutoFit/>
              </a:bodyPr>
              <a:lstStyle/>
              <a:p>
                <a:pPr algn="ctr"/>
                <a:r>
                  <a:rPr lang="en-US" sz="9600" i="1" dirty="0">
                    <a:latin typeface="Times New Roman" panose="02020603050405020304" pitchFamily="18" charset="0"/>
                    <a:cs typeface="Times New Roman" panose="02020603050405020304" pitchFamily="18" charset="0"/>
                  </a:rPr>
                  <a:t>Neural Excitation</a:t>
                </a:r>
                <a:endParaRPr lang="en-US" sz="9600"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484" name="Rectangle 483">
                <a:extLst>
                  <a:ext uri="{FF2B5EF4-FFF2-40B4-BE49-F238E27FC236}">
                    <a16:creationId xmlns:a16="http://schemas.microsoft.com/office/drawing/2014/main" id="{6CE1669C-6ADE-4364-B61C-DEEB27B06E1E}"/>
                  </a:ext>
                </a:extLst>
              </p:cNvPr>
              <p:cNvSpPr/>
              <p:nvPr/>
            </p:nvSpPr>
            <p:spPr>
              <a:xfrm>
                <a:off x="18596277" y="16941602"/>
                <a:ext cx="4600747"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Muscle</a:t>
                </a:r>
              </a:p>
            </p:txBody>
          </p:sp>
          <p:sp>
            <p:nvSpPr>
              <p:cNvPr id="485" name="Rectangle 484">
                <a:extLst>
                  <a:ext uri="{FF2B5EF4-FFF2-40B4-BE49-F238E27FC236}">
                    <a16:creationId xmlns:a16="http://schemas.microsoft.com/office/drawing/2014/main" id="{3291AC17-2121-4419-B1E9-1E4B21AF2CF7}"/>
                  </a:ext>
                </a:extLst>
              </p:cNvPr>
              <p:cNvSpPr/>
              <p:nvPr/>
            </p:nvSpPr>
            <p:spPr>
              <a:xfrm>
                <a:off x="26464319" y="16941602"/>
                <a:ext cx="4050792"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Skeleton</a:t>
                </a:r>
              </a:p>
            </p:txBody>
          </p:sp>
          <p:cxnSp>
            <p:nvCxnSpPr>
              <p:cNvPr id="486" name="Straight Arrow Connector 485">
                <a:extLst>
                  <a:ext uri="{FF2B5EF4-FFF2-40B4-BE49-F238E27FC236}">
                    <a16:creationId xmlns:a16="http://schemas.microsoft.com/office/drawing/2014/main" id="{2BD34698-E974-4622-A0B6-FC14D8CFB05A}"/>
                  </a:ext>
                </a:extLst>
              </p:cNvPr>
              <p:cNvCxnSpPr>
                <a:cxnSpLocks/>
                <a:stCxn id="485" idx="3"/>
              </p:cNvCxnSpPr>
              <p:nvPr/>
            </p:nvCxnSpPr>
            <p:spPr>
              <a:xfrm flipV="1">
                <a:off x="30515111" y="18098449"/>
                <a:ext cx="2545720" cy="40041"/>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Straight Arrow Connector 486">
                <a:extLst>
                  <a:ext uri="{FF2B5EF4-FFF2-40B4-BE49-F238E27FC236}">
                    <a16:creationId xmlns:a16="http://schemas.microsoft.com/office/drawing/2014/main" id="{A96E9DA7-F844-4B68-8C21-34820E86CBD2}"/>
                  </a:ext>
                </a:extLst>
              </p:cNvPr>
              <p:cNvCxnSpPr>
                <a:cxnSpLocks/>
                <a:stCxn id="484" idx="3"/>
                <a:endCxn id="485" idx="1"/>
              </p:cNvCxnSpPr>
              <p:nvPr/>
            </p:nvCxnSpPr>
            <p:spPr>
              <a:xfrm>
                <a:off x="23197024" y="18138490"/>
                <a:ext cx="3267295" cy="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8" name="Rectangle 487">
                <a:extLst>
                  <a:ext uri="{FF2B5EF4-FFF2-40B4-BE49-F238E27FC236}">
                    <a16:creationId xmlns:a16="http://schemas.microsoft.com/office/drawing/2014/main" id="{749567A3-F4A3-4A37-A617-A3FFA4B46166}"/>
                  </a:ext>
                </a:extLst>
              </p:cNvPr>
              <p:cNvSpPr/>
              <p:nvPr/>
            </p:nvSpPr>
            <p:spPr>
              <a:xfrm>
                <a:off x="14883245" y="22848850"/>
                <a:ext cx="8089504"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Proprioception</a:t>
                </a:r>
              </a:p>
            </p:txBody>
          </p:sp>
          <p:cxnSp>
            <p:nvCxnSpPr>
              <p:cNvPr id="489" name="Connector: Elbow 488">
                <a:extLst>
                  <a:ext uri="{FF2B5EF4-FFF2-40B4-BE49-F238E27FC236}">
                    <a16:creationId xmlns:a16="http://schemas.microsoft.com/office/drawing/2014/main" id="{6E74BB51-A466-4422-89E8-044530819F3B}"/>
                  </a:ext>
                </a:extLst>
              </p:cNvPr>
              <p:cNvCxnSpPr>
                <a:cxnSpLocks/>
                <a:stCxn id="485" idx="3"/>
                <a:endCxn id="488" idx="3"/>
              </p:cNvCxnSpPr>
              <p:nvPr/>
            </p:nvCxnSpPr>
            <p:spPr>
              <a:xfrm flipH="1">
                <a:off x="22972749" y="18138489"/>
                <a:ext cx="7542362" cy="5907248"/>
              </a:xfrm>
              <a:prstGeom prst="bentConnector3">
                <a:avLst>
                  <a:gd name="adj1" fmla="val -11304"/>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0" name="TextBox 489">
                <a:extLst>
                  <a:ext uri="{FF2B5EF4-FFF2-40B4-BE49-F238E27FC236}">
                    <a16:creationId xmlns:a16="http://schemas.microsoft.com/office/drawing/2014/main" id="{7852077E-56DA-4529-8C87-A42B269F1B17}"/>
                  </a:ext>
                </a:extLst>
              </p:cNvPr>
              <p:cNvSpPr txBox="1"/>
              <p:nvPr/>
            </p:nvSpPr>
            <p:spPr>
              <a:xfrm>
                <a:off x="32018592" y="15624526"/>
                <a:ext cx="2740749" cy="1453155"/>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Position</a:t>
                </a:r>
              </a:p>
            </p:txBody>
          </p:sp>
          <p:cxnSp>
            <p:nvCxnSpPr>
              <p:cNvPr id="491" name="Connector: Elbow 490">
                <a:extLst>
                  <a:ext uri="{FF2B5EF4-FFF2-40B4-BE49-F238E27FC236}">
                    <a16:creationId xmlns:a16="http://schemas.microsoft.com/office/drawing/2014/main" id="{28313C84-9D37-4EA6-B093-C51931D9FEF2}"/>
                  </a:ext>
                </a:extLst>
              </p:cNvPr>
              <p:cNvCxnSpPr>
                <a:cxnSpLocks/>
                <a:stCxn id="488" idx="1"/>
              </p:cNvCxnSpPr>
              <p:nvPr/>
            </p:nvCxnSpPr>
            <p:spPr>
              <a:xfrm rot="10800000">
                <a:off x="6438340" y="18809485"/>
                <a:ext cx="8444906" cy="5236253"/>
              </a:xfrm>
              <a:prstGeom prst="bentConnector3">
                <a:avLst>
                  <a:gd name="adj1" fmla="val 11450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2" name="TextBox 491">
                <a:extLst>
                  <a:ext uri="{FF2B5EF4-FFF2-40B4-BE49-F238E27FC236}">
                    <a16:creationId xmlns:a16="http://schemas.microsoft.com/office/drawing/2014/main" id="{B00B216B-C21C-4947-9F3A-ADA57FCD337A}"/>
                  </a:ext>
                </a:extLst>
              </p:cNvPr>
              <p:cNvSpPr txBox="1"/>
              <p:nvPr/>
            </p:nvSpPr>
            <p:spPr>
              <a:xfrm>
                <a:off x="24075066" y="18217379"/>
                <a:ext cx="2588041" cy="2820831"/>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Muscle </a:t>
                </a:r>
              </a:p>
              <a:p>
                <a:pPr algn="ctr"/>
                <a:r>
                  <a:rPr lang="en-US" sz="9600" i="1" dirty="0">
                    <a:latin typeface="Times New Roman" panose="02020603050405020304" pitchFamily="18" charset="0"/>
                    <a:cs typeface="Times New Roman" panose="02020603050405020304" pitchFamily="18" charset="0"/>
                  </a:rPr>
                  <a:t>Activity</a:t>
                </a:r>
              </a:p>
            </p:txBody>
          </p:sp>
          <p:cxnSp>
            <p:nvCxnSpPr>
              <p:cNvPr id="493" name="Straight Arrow Connector 492">
                <a:extLst>
                  <a:ext uri="{FF2B5EF4-FFF2-40B4-BE49-F238E27FC236}">
                    <a16:creationId xmlns:a16="http://schemas.microsoft.com/office/drawing/2014/main" id="{11B2DD22-1F65-48B8-976A-2AB9C761D1B9}"/>
                  </a:ext>
                </a:extLst>
              </p:cNvPr>
              <p:cNvCxnSpPr>
                <a:cxnSpLocks/>
              </p:cNvCxnSpPr>
              <p:nvPr/>
            </p:nvCxnSpPr>
            <p:spPr>
              <a:xfrm flipV="1">
                <a:off x="3396696" y="17668753"/>
                <a:ext cx="3041644" cy="6278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A8F5170C-DC9C-41CC-989E-2E463FF22F33}"/>
                  </a:ext>
                </a:extLst>
              </p:cNvPr>
              <p:cNvCxnSpPr>
                <a:cxnSpLocks/>
                <a:endCxn id="481" idx="1"/>
              </p:cNvCxnSpPr>
              <p:nvPr/>
            </p:nvCxnSpPr>
            <p:spPr>
              <a:xfrm flipV="1">
                <a:off x="6855939" y="18138489"/>
                <a:ext cx="2374844" cy="14039"/>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5" name="Oval 494">
                <a:extLst>
                  <a:ext uri="{FF2B5EF4-FFF2-40B4-BE49-F238E27FC236}">
                    <a16:creationId xmlns:a16="http://schemas.microsoft.com/office/drawing/2014/main" id="{732FBA37-C3F3-4732-9B90-3A31B420C583}"/>
                  </a:ext>
                </a:extLst>
              </p:cNvPr>
              <p:cNvSpPr/>
              <p:nvPr/>
            </p:nvSpPr>
            <p:spPr>
              <a:xfrm>
                <a:off x="6340641" y="17222717"/>
                <a:ext cx="1412692" cy="19699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496" name="Oval 495">
                <a:extLst>
                  <a:ext uri="{FF2B5EF4-FFF2-40B4-BE49-F238E27FC236}">
                    <a16:creationId xmlns:a16="http://schemas.microsoft.com/office/drawing/2014/main" id="{F68ED10D-2531-4590-977D-1322AED8B298}"/>
                  </a:ext>
                </a:extLst>
              </p:cNvPr>
              <p:cNvSpPr/>
              <p:nvPr/>
            </p:nvSpPr>
            <p:spPr>
              <a:xfrm>
                <a:off x="16157741" y="17365392"/>
                <a:ext cx="1369069" cy="19699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grpSp>
            <p:nvGrpSpPr>
              <p:cNvPr id="497" name="Group 496">
                <a:extLst>
                  <a:ext uri="{FF2B5EF4-FFF2-40B4-BE49-F238E27FC236}">
                    <a16:creationId xmlns:a16="http://schemas.microsoft.com/office/drawing/2014/main" id="{743C2F84-1965-4EDC-8041-89EA40B96B61}"/>
                  </a:ext>
                </a:extLst>
              </p:cNvPr>
              <p:cNvGrpSpPr/>
              <p:nvPr/>
            </p:nvGrpSpPr>
            <p:grpSpPr>
              <a:xfrm>
                <a:off x="16842275" y="19335377"/>
                <a:ext cx="5691453" cy="3056628"/>
                <a:chOff x="5579168" y="22623008"/>
                <a:chExt cx="5691453" cy="3056628"/>
              </a:xfrm>
            </p:grpSpPr>
            <p:cxnSp>
              <p:nvCxnSpPr>
                <p:cNvPr id="502" name="Connector: Elbow 501">
                  <a:extLst>
                    <a:ext uri="{FF2B5EF4-FFF2-40B4-BE49-F238E27FC236}">
                      <a16:creationId xmlns:a16="http://schemas.microsoft.com/office/drawing/2014/main" id="{3A619E6E-347B-4CB8-A066-9F69301A7DA0}"/>
                    </a:ext>
                  </a:extLst>
                </p:cNvPr>
                <p:cNvCxnSpPr>
                  <a:cxnSpLocks/>
                  <a:endCxn id="496" idx="4"/>
                </p:cNvCxnSpPr>
                <p:nvPr/>
              </p:nvCxnSpPr>
              <p:spPr>
                <a:xfrm rot="10800000">
                  <a:off x="5579168" y="22623008"/>
                  <a:ext cx="2388071" cy="1504912"/>
                </a:xfrm>
                <a:prstGeom prst="bentConnector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3" name="TextBox 502">
                  <a:extLst>
                    <a:ext uri="{FF2B5EF4-FFF2-40B4-BE49-F238E27FC236}">
                      <a16:creationId xmlns:a16="http://schemas.microsoft.com/office/drawing/2014/main" id="{0B5AF408-CE7D-407E-953A-BEB04576FFE3}"/>
                    </a:ext>
                  </a:extLst>
                </p:cNvPr>
                <p:cNvSpPr txBox="1"/>
                <p:nvPr/>
              </p:nvSpPr>
              <p:spPr>
                <a:xfrm>
                  <a:off x="7312857" y="22858804"/>
                  <a:ext cx="3957764" cy="2820832"/>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Peripheral Fatigue</a:t>
                  </a:r>
                </a:p>
              </p:txBody>
            </p:sp>
          </p:grpSp>
          <p:grpSp>
            <p:nvGrpSpPr>
              <p:cNvPr id="498" name="Group 497">
                <a:extLst>
                  <a:ext uri="{FF2B5EF4-FFF2-40B4-BE49-F238E27FC236}">
                    <a16:creationId xmlns:a16="http://schemas.microsoft.com/office/drawing/2014/main" id="{17B6678D-66E5-44BA-B94D-5DBA6F73D3F7}"/>
                  </a:ext>
                </a:extLst>
              </p:cNvPr>
              <p:cNvGrpSpPr/>
              <p:nvPr/>
            </p:nvGrpSpPr>
            <p:grpSpPr>
              <a:xfrm>
                <a:off x="7046988" y="18240127"/>
                <a:ext cx="7171356" cy="4091656"/>
                <a:chOff x="5454815" y="20902541"/>
                <a:chExt cx="7171356" cy="4091656"/>
              </a:xfrm>
            </p:grpSpPr>
            <p:sp>
              <p:nvSpPr>
                <p:cNvPr id="499" name="TextBox 498">
                  <a:extLst>
                    <a:ext uri="{FF2B5EF4-FFF2-40B4-BE49-F238E27FC236}">
                      <a16:creationId xmlns:a16="http://schemas.microsoft.com/office/drawing/2014/main" id="{B6A59028-7DFF-4B3D-B846-4C5A771DEC5D}"/>
                    </a:ext>
                  </a:extLst>
                </p:cNvPr>
                <p:cNvSpPr txBox="1"/>
                <p:nvPr/>
              </p:nvSpPr>
              <p:spPr>
                <a:xfrm>
                  <a:off x="7640689" y="22173366"/>
                  <a:ext cx="3841768" cy="2820831"/>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Central Fatigue</a:t>
                  </a:r>
                </a:p>
              </p:txBody>
            </p:sp>
            <p:cxnSp>
              <p:nvCxnSpPr>
                <p:cNvPr id="500" name="Connector: Elbow 499">
                  <a:extLst>
                    <a:ext uri="{FF2B5EF4-FFF2-40B4-BE49-F238E27FC236}">
                      <a16:creationId xmlns:a16="http://schemas.microsoft.com/office/drawing/2014/main" id="{B663E297-A872-41B1-B2CE-2530C8C5024C}"/>
                    </a:ext>
                  </a:extLst>
                </p:cNvPr>
                <p:cNvCxnSpPr>
                  <a:cxnSpLocks/>
                  <a:stCxn id="499" idx="1"/>
                  <a:endCxn id="495" idx="4"/>
                </p:cNvCxnSpPr>
                <p:nvPr/>
              </p:nvCxnSpPr>
              <p:spPr>
                <a:xfrm rot="10800000">
                  <a:off x="5454815" y="21855116"/>
                  <a:ext cx="2185875" cy="1728667"/>
                </a:xfrm>
                <a:prstGeom prst="bentConnector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Connector: Elbow 500">
                  <a:extLst>
                    <a:ext uri="{FF2B5EF4-FFF2-40B4-BE49-F238E27FC236}">
                      <a16:creationId xmlns:a16="http://schemas.microsoft.com/office/drawing/2014/main" id="{D6960EAD-67A5-48E1-B368-1C654950328E}"/>
                    </a:ext>
                  </a:extLst>
                </p:cNvPr>
                <p:cNvCxnSpPr>
                  <a:cxnSpLocks/>
                </p:cNvCxnSpPr>
                <p:nvPr/>
              </p:nvCxnSpPr>
              <p:spPr>
                <a:xfrm rot="5400000">
                  <a:off x="10826769" y="21621417"/>
                  <a:ext cx="2518278" cy="1080526"/>
                </a:xfrm>
                <a:prstGeom prst="bentConnector3">
                  <a:avLst>
                    <a:gd name="adj1" fmla="val 99023"/>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cxnSp>
        <p:nvCxnSpPr>
          <p:cNvPr id="504" name="Connector: Elbow 503">
            <a:extLst>
              <a:ext uri="{FF2B5EF4-FFF2-40B4-BE49-F238E27FC236}">
                <a16:creationId xmlns:a16="http://schemas.microsoft.com/office/drawing/2014/main" id="{F993FCEC-F863-451B-B0C5-89798CC372AB}"/>
              </a:ext>
            </a:extLst>
          </p:cNvPr>
          <p:cNvCxnSpPr>
            <a:cxnSpLocks/>
          </p:cNvCxnSpPr>
          <p:nvPr/>
        </p:nvCxnSpPr>
        <p:spPr>
          <a:xfrm rot="5400000">
            <a:off x="36228659" y="20566689"/>
            <a:ext cx="2843644" cy="1887432"/>
          </a:xfrm>
          <a:prstGeom prst="bentConnector3">
            <a:avLst>
              <a:gd name="adj1" fmla="val 100244"/>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9" name="TextBox 508">
            <a:extLst>
              <a:ext uri="{FF2B5EF4-FFF2-40B4-BE49-F238E27FC236}">
                <a16:creationId xmlns:a16="http://schemas.microsoft.com/office/drawing/2014/main" id="{91CC8DF9-E6F4-4377-AD55-3DEA1C00AFE8}"/>
              </a:ext>
            </a:extLst>
          </p:cNvPr>
          <p:cNvSpPr txBox="1"/>
          <p:nvPr/>
        </p:nvSpPr>
        <p:spPr>
          <a:xfrm>
            <a:off x="40593155" y="12648533"/>
            <a:ext cx="6995817" cy="3046988"/>
          </a:xfrm>
          <a:prstGeom prst="rect">
            <a:avLst/>
          </a:prstGeom>
          <a:solidFill>
            <a:srgbClr val="FFC000"/>
          </a:solidFill>
          <a:ln>
            <a:solidFill>
              <a:schemeClr val="bg2">
                <a:lumMod val="50000"/>
              </a:schemeClr>
            </a:solidFill>
          </a:ln>
        </p:spPr>
        <p:txBody>
          <a:bodyPr wrap="square" rtlCol="0">
            <a:spAutoFit/>
          </a:bodyPr>
          <a:lstStyle/>
          <a:p>
            <a:r>
              <a:rPr lang="en-US" sz="9600" dirty="0">
                <a:latin typeface="Times New Roman" panose="02020603050405020304" pitchFamily="18" charset="0"/>
                <a:cs typeface="Times New Roman" panose="02020603050405020304" pitchFamily="18" charset="0"/>
              </a:rPr>
              <a:t>Wearable Robot</a:t>
            </a:r>
          </a:p>
        </p:txBody>
      </p:sp>
      <p:sp>
        <p:nvSpPr>
          <p:cNvPr id="517" name="Oval 516">
            <a:extLst>
              <a:ext uri="{FF2B5EF4-FFF2-40B4-BE49-F238E27FC236}">
                <a16:creationId xmlns:a16="http://schemas.microsoft.com/office/drawing/2014/main" id="{177248F5-4AE3-41F1-9BC0-7D649AB44460}"/>
              </a:ext>
            </a:extLst>
          </p:cNvPr>
          <p:cNvSpPr/>
          <p:nvPr/>
        </p:nvSpPr>
        <p:spPr>
          <a:xfrm>
            <a:off x="37523531" y="12935689"/>
            <a:ext cx="214133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522" name="TextBox 521">
            <a:extLst>
              <a:ext uri="{FF2B5EF4-FFF2-40B4-BE49-F238E27FC236}">
                <a16:creationId xmlns:a16="http://schemas.microsoft.com/office/drawing/2014/main" id="{0A09BA69-B8DB-4BB4-A7DF-C17132B65C1E}"/>
              </a:ext>
            </a:extLst>
          </p:cNvPr>
          <p:cNvSpPr txBox="1"/>
          <p:nvPr/>
        </p:nvSpPr>
        <p:spPr>
          <a:xfrm>
            <a:off x="25252918" y="13153251"/>
            <a:ext cx="6995817" cy="1569660"/>
          </a:xfrm>
          <a:prstGeom prst="rect">
            <a:avLst/>
          </a:prstGeom>
          <a:solidFill>
            <a:srgbClr val="FFC000"/>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Classification</a:t>
            </a:r>
          </a:p>
        </p:txBody>
      </p:sp>
      <p:sp>
        <p:nvSpPr>
          <p:cNvPr id="523" name="TextBox 522">
            <a:extLst>
              <a:ext uri="{FF2B5EF4-FFF2-40B4-BE49-F238E27FC236}">
                <a16:creationId xmlns:a16="http://schemas.microsoft.com/office/drawing/2014/main" id="{34B25307-9D58-42F9-8980-B1455F44EE8A}"/>
              </a:ext>
            </a:extLst>
          </p:cNvPr>
          <p:cNvSpPr txBox="1"/>
          <p:nvPr/>
        </p:nvSpPr>
        <p:spPr>
          <a:xfrm>
            <a:off x="35373273" y="16767565"/>
            <a:ext cx="6995817" cy="1569660"/>
          </a:xfrm>
          <a:prstGeom prst="rect">
            <a:avLst/>
          </a:prstGeom>
          <a:solidFill>
            <a:srgbClr val="FFC000"/>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Control</a:t>
            </a:r>
          </a:p>
        </p:txBody>
      </p:sp>
      <p:cxnSp>
        <p:nvCxnSpPr>
          <p:cNvPr id="539" name="Connector: Elbow 538">
            <a:extLst>
              <a:ext uri="{FF2B5EF4-FFF2-40B4-BE49-F238E27FC236}">
                <a16:creationId xmlns:a16="http://schemas.microsoft.com/office/drawing/2014/main" id="{B8808F11-5F3B-4FFC-BAC3-55526D568BCE}"/>
              </a:ext>
            </a:extLst>
          </p:cNvPr>
          <p:cNvCxnSpPr>
            <a:cxnSpLocks/>
          </p:cNvCxnSpPr>
          <p:nvPr/>
        </p:nvCxnSpPr>
        <p:spPr>
          <a:xfrm>
            <a:off x="39926261" y="31616440"/>
            <a:ext cx="10468818" cy="5852108"/>
          </a:xfrm>
          <a:prstGeom prst="bentConnector3">
            <a:avLst>
              <a:gd name="adj1" fmla="val 100223"/>
            </a:avLst>
          </a:prstGeom>
          <a:ln w="381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Connector: Elbow 539">
            <a:extLst>
              <a:ext uri="{FF2B5EF4-FFF2-40B4-BE49-F238E27FC236}">
                <a16:creationId xmlns:a16="http://schemas.microsoft.com/office/drawing/2014/main" id="{A2289E15-FC21-4A54-A65C-59534E1AA051}"/>
              </a:ext>
            </a:extLst>
          </p:cNvPr>
          <p:cNvCxnSpPr>
            <a:cxnSpLocks/>
          </p:cNvCxnSpPr>
          <p:nvPr/>
        </p:nvCxnSpPr>
        <p:spPr>
          <a:xfrm flipV="1">
            <a:off x="9955976" y="31616440"/>
            <a:ext cx="27405936" cy="5445195"/>
          </a:xfrm>
          <a:prstGeom prst="bentConnector3">
            <a:avLst>
              <a:gd name="adj1" fmla="val -187"/>
            </a:avLst>
          </a:prstGeom>
          <a:ln w="381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Connector: Elbow 540">
            <a:extLst>
              <a:ext uri="{FF2B5EF4-FFF2-40B4-BE49-F238E27FC236}">
                <a16:creationId xmlns:a16="http://schemas.microsoft.com/office/drawing/2014/main" id="{4EC61726-939B-445E-A193-1BD1B6D56481}"/>
              </a:ext>
            </a:extLst>
          </p:cNvPr>
          <p:cNvCxnSpPr>
            <a:cxnSpLocks/>
          </p:cNvCxnSpPr>
          <p:nvPr/>
        </p:nvCxnSpPr>
        <p:spPr>
          <a:xfrm rot="16200000" flipV="1">
            <a:off x="36264555" y="35207818"/>
            <a:ext cx="4759064" cy="1"/>
          </a:xfrm>
          <a:prstGeom prst="bentConnector3">
            <a:avLst>
              <a:gd name="adj1" fmla="val 50000"/>
            </a:avLst>
          </a:prstGeom>
          <a:ln w="3810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542" name="Group 541">
            <a:extLst>
              <a:ext uri="{FF2B5EF4-FFF2-40B4-BE49-F238E27FC236}">
                <a16:creationId xmlns:a16="http://schemas.microsoft.com/office/drawing/2014/main" id="{2FD4ED24-2731-4DA3-9345-AF17B3E7EBB4}"/>
              </a:ext>
            </a:extLst>
          </p:cNvPr>
          <p:cNvGrpSpPr/>
          <p:nvPr/>
        </p:nvGrpSpPr>
        <p:grpSpPr>
          <a:xfrm>
            <a:off x="2811269" y="33645690"/>
            <a:ext cx="53067219" cy="11658611"/>
            <a:chOff x="-2057641" y="14929617"/>
            <a:chExt cx="46236914" cy="11658611"/>
          </a:xfrm>
        </p:grpSpPr>
        <p:cxnSp>
          <p:nvCxnSpPr>
            <p:cNvPr id="543" name="Straight Arrow Connector 542">
              <a:extLst>
                <a:ext uri="{FF2B5EF4-FFF2-40B4-BE49-F238E27FC236}">
                  <a16:creationId xmlns:a16="http://schemas.microsoft.com/office/drawing/2014/main" id="{A314E000-4943-4284-BE9E-233F266A67AB}"/>
                </a:ext>
              </a:extLst>
            </p:cNvPr>
            <p:cNvCxnSpPr>
              <a:cxnSpLocks/>
            </p:cNvCxnSpPr>
            <p:nvPr/>
          </p:nvCxnSpPr>
          <p:spPr>
            <a:xfrm>
              <a:off x="19179891" y="19143412"/>
              <a:ext cx="3030931" cy="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4" name="Group 543">
              <a:extLst>
                <a:ext uri="{FF2B5EF4-FFF2-40B4-BE49-F238E27FC236}">
                  <a16:creationId xmlns:a16="http://schemas.microsoft.com/office/drawing/2014/main" id="{548FB0B3-4683-4D58-B7F8-6ADA9872643F}"/>
                </a:ext>
              </a:extLst>
            </p:cNvPr>
            <p:cNvGrpSpPr/>
            <p:nvPr/>
          </p:nvGrpSpPr>
          <p:grpSpPr>
            <a:xfrm>
              <a:off x="-2057641" y="14929617"/>
              <a:ext cx="46236914" cy="11658611"/>
              <a:chOff x="830630" y="14449350"/>
              <a:chExt cx="33928711" cy="10793274"/>
            </a:xfrm>
          </p:grpSpPr>
          <p:sp>
            <p:nvSpPr>
              <p:cNvPr id="545" name="TextBox 544">
                <a:extLst>
                  <a:ext uri="{FF2B5EF4-FFF2-40B4-BE49-F238E27FC236}">
                    <a16:creationId xmlns:a16="http://schemas.microsoft.com/office/drawing/2014/main" id="{C73098F5-1A08-4254-A26E-480A773F0181}"/>
                  </a:ext>
                </a:extLst>
              </p:cNvPr>
              <p:cNvSpPr txBox="1"/>
              <p:nvPr/>
            </p:nvSpPr>
            <p:spPr>
              <a:xfrm>
                <a:off x="830630" y="14449350"/>
                <a:ext cx="4934297" cy="2820831"/>
              </a:xfrm>
              <a:prstGeom prst="rect">
                <a:avLst/>
              </a:prstGeom>
              <a:noFill/>
            </p:spPr>
            <p:txBody>
              <a:bodyPr wrap="square" rtlCol="0">
                <a:spAutoFit/>
              </a:bodyPr>
              <a:lstStyle/>
              <a:p>
                <a:pPr algn="ctr"/>
                <a:r>
                  <a:rPr lang="en-US" sz="9600" i="1" dirty="0">
                    <a:latin typeface="Times New Roman" panose="02020603050405020304" pitchFamily="18" charset="0"/>
                    <a:cs typeface="Times New Roman" panose="02020603050405020304" pitchFamily="18" charset="0"/>
                  </a:rPr>
                  <a:t>Voluntary Command</a:t>
                </a:r>
                <a:endParaRPr lang="en-US" sz="9600"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546" name="Rectangle 545">
                <a:extLst>
                  <a:ext uri="{FF2B5EF4-FFF2-40B4-BE49-F238E27FC236}">
                    <a16:creationId xmlns:a16="http://schemas.microsoft.com/office/drawing/2014/main" id="{40A5C4D0-F15B-4EB8-B654-0295545BF0E8}"/>
                  </a:ext>
                </a:extLst>
              </p:cNvPr>
              <p:cNvSpPr/>
              <p:nvPr/>
            </p:nvSpPr>
            <p:spPr>
              <a:xfrm>
                <a:off x="9230784" y="16941602"/>
                <a:ext cx="3810000"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CNS</a:t>
                </a:r>
              </a:p>
            </p:txBody>
          </p:sp>
          <p:cxnSp>
            <p:nvCxnSpPr>
              <p:cNvPr id="547" name="Straight Arrow Connector 546">
                <a:extLst>
                  <a:ext uri="{FF2B5EF4-FFF2-40B4-BE49-F238E27FC236}">
                    <a16:creationId xmlns:a16="http://schemas.microsoft.com/office/drawing/2014/main" id="{B2C6BDD8-5DD5-4E09-B41E-F034793C3EF7}"/>
                  </a:ext>
                </a:extLst>
              </p:cNvPr>
              <p:cNvCxnSpPr>
                <a:cxnSpLocks/>
              </p:cNvCxnSpPr>
              <p:nvPr/>
            </p:nvCxnSpPr>
            <p:spPr>
              <a:xfrm flipV="1">
                <a:off x="13092829" y="18229021"/>
                <a:ext cx="2957728" cy="11106"/>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8" name="TextBox 547">
                <a:extLst>
                  <a:ext uri="{FF2B5EF4-FFF2-40B4-BE49-F238E27FC236}">
                    <a16:creationId xmlns:a16="http://schemas.microsoft.com/office/drawing/2014/main" id="{EBCAB267-BA12-4BB3-9C72-9EC3EF427654}"/>
                  </a:ext>
                </a:extLst>
              </p:cNvPr>
              <p:cNvSpPr txBox="1"/>
              <p:nvPr/>
            </p:nvSpPr>
            <p:spPr>
              <a:xfrm>
                <a:off x="12892586" y="14724180"/>
                <a:ext cx="4934297" cy="2820831"/>
              </a:xfrm>
              <a:prstGeom prst="rect">
                <a:avLst/>
              </a:prstGeom>
              <a:noFill/>
            </p:spPr>
            <p:txBody>
              <a:bodyPr wrap="square" rtlCol="0">
                <a:spAutoFit/>
              </a:bodyPr>
              <a:lstStyle/>
              <a:p>
                <a:pPr algn="ctr"/>
                <a:r>
                  <a:rPr lang="en-US" sz="9600" i="1" dirty="0">
                    <a:latin typeface="Times New Roman" panose="02020603050405020304" pitchFamily="18" charset="0"/>
                    <a:cs typeface="Times New Roman" panose="02020603050405020304" pitchFamily="18" charset="0"/>
                  </a:rPr>
                  <a:t>Neural Excitation</a:t>
                </a:r>
                <a:endParaRPr lang="en-US" sz="9600" i="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549" name="Rectangle 548">
                <a:extLst>
                  <a:ext uri="{FF2B5EF4-FFF2-40B4-BE49-F238E27FC236}">
                    <a16:creationId xmlns:a16="http://schemas.microsoft.com/office/drawing/2014/main" id="{4F1DDF29-5EE7-43D2-B058-89D59D459ADF}"/>
                  </a:ext>
                </a:extLst>
              </p:cNvPr>
              <p:cNvSpPr/>
              <p:nvPr/>
            </p:nvSpPr>
            <p:spPr>
              <a:xfrm>
                <a:off x="18596277" y="16941602"/>
                <a:ext cx="4600747"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Muscle</a:t>
                </a:r>
              </a:p>
            </p:txBody>
          </p:sp>
          <p:sp>
            <p:nvSpPr>
              <p:cNvPr id="550" name="Rectangle 549">
                <a:extLst>
                  <a:ext uri="{FF2B5EF4-FFF2-40B4-BE49-F238E27FC236}">
                    <a16:creationId xmlns:a16="http://schemas.microsoft.com/office/drawing/2014/main" id="{637F40AF-38E8-4C93-87B7-738735310AE1}"/>
                  </a:ext>
                </a:extLst>
              </p:cNvPr>
              <p:cNvSpPr/>
              <p:nvPr/>
            </p:nvSpPr>
            <p:spPr>
              <a:xfrm>
                <a:off x="26464319" y="16941602"/>
                <a:ext cx="4050792"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Skeleton</a:t>
                </a:r>
              </a:p>
            </p:txBody>
          </p:sp>
          <p:cxnSp>
            <p:nvCxnSpPr>
              <p:cNvPr id="551" name="Straight Arrow Connector 550">
                <a:extLst>
                  <a:ext uri="{FF2B5EF4-FFF2-40B4-BE49-F238E27FC236}">
                    <a16:creationId xmlns:a16="http://schemas.microsoft.com/office/drawing/2014/main" id="{522910BA-CC6F-4A64-82D8-E72697E86298}"/>
                  </a:ext>
                </a:extLst>
              </p:cNvPr>
              <p:cNvCxnSpPr>
                <a:cxnSpLocks/>
                <a:stCxn id="550" idx="3"/>
              </p:cNvCxnSpPr>
              <p:nvPr/>
            </p:nvCxnSpPr>
            <p:spPr>
              <a:xfrm flipV="1">
                <a:off x="30515111" y="18098449"/>
                <a:ext cx="2545720" cy="40041"/>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AECFE7EC-9B24-4C28-A2DC-7F494BFC6CA9}"/>
                  </a:ext>
                </a:extLst>
              </p:cNvPr>
              <p:cNvCxnSpPr>
                <a:cxnSpLocks/>
                <a:stCxn id="549" idx="3"/>
                <a:endCxn id="550" idx="1"/>
              </p:cNvCxnSpPr>
              <p:nvPr/>
            </p:nvCxnSpPr>
            <p:spPr>
              <a:xfrm>
                <a:off x="23197024" y="18138490"/>
                <a:ext cx="3267295" cy="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3" name="Rectangle 552">
                <a:extLst>
                  <a:ext uri="{FF2B5EF4-FFF2-40B4-BE49-F238E27FC236}">
                    <a16:creationId xmlns:a16="http://schemas.microsoft.com/office/drawing/2014/main" id="{B7FA449F-738F-44C4-BD93-FD9ECC036A31}"/>
                  </a:ext>
                </a:extLst>
              </p:cNvPr>
              <p:cNvSpPr/>
              <p:nvPr/>
            </p:nvSpPr>
            <p:spPr>
              <a:xfrm>
                <a:off x="14883245" y="22848850"/>
                <a:ext cx="8089504" cy="2393774"/>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b="1" dirty="0">
                    <a:solidFill>
                      <a:schemeClr val="tx2">
                        <a:lumMod val="50000"/>
                      </a:schemeClr>
                    </a:solidFill>
                    <a:latin typeface="Times New Roman" panose="02020603050405020304" pitchFamily="18" charset="0"/>
                    <a:cs typeface="Times New Roman" panose="02020603050405020304" pitchFamily="18" charset="0"/>
                  </a:rPr>
                  <a:t>Proprioception</a:t>
                </a:r>
              </a:p>
            </p:txBody>
          </p:sp>
          <p:cxnSp>
            <p:nvCxnSpPr>
              <p:cNvPr id="554" name="Connector: Elbow 553">
                <a:extLst>
                  <a:ext uri="{FF2B5EF4-FFF2-40B4-BE49-F238E27FC236}">
                    <a16:creationId xmlns:a16="http://schemas.microsoft.com/office/drawing/2014/main" id="{18E73209-4F5B-4251-8A8D-D7FA69367492}"/>
                  </a:ext>
                </a:extLst>
              </p:cNvPr>
              <p:cNvCxnSpPr>
                <a:cxnSpLocks/>
                <a:stCxn id="550" idx="3"/>
                <a:endCxn id="553" idx="3"/>
              </p:cNvCxnSpPr>
              <p:nvPr/>
            </p:nvCxnSpPr>
            <p:spPr>
              <a:xfrm flipH="1">
                <a:off x="22972749" y="18138489"/>
                <a:ext cx="7542362" cy="5907248"/>
              </a:xfrm>
              <a:prstGeom prst="bentConnector3">
                <a:avLst>
                  <a:gd name="adj1" fmla="val -11304"/>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5" name="TextBox 554">
                <a:extLst>
                  <a:ext uri="{FF2B5EF4-FFF2-40B4-BE49-F238E27FC236}">
                    <a16:creationId xmlns:a16="http://schemas.microsoft.com/office/drawing/2014/main" id="{3732A552-170B-4C95-9EE4-A42BFB6B912A}"/>
                  </a:ext>
                </a:extLst>
              </p:cNvPr>
              <p:cNvSpPr txBox="1"/>
              <p:nvPr/>
            </p:nvSpPr>
            <p:spPr>
              <a:xfrm>
                <a:off x="32018592" y="15624526"/>
                <a:ext cx="2740749" cy="1453155"/>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Position</a:t>
                </a:r>
              </a:p>
            </p:txBody>
          </p:sp>
          <p:cxnSp>
            <p:nvCxnSpPr>
              <p:cNvPr id="556" name="Connector: Elbow 555">
                <a:extLst>
                  <a:ext uri="{FF2B5EF4-FFF2-40B4-BE49-F238E27FC236}">
                    <a16:creationId xmlns:a16="http://schemas.microsoft.com/office/drawing/2014/main" id="{088BFDD6-523A-4856-BAB8-48CE029E480B}"/>
                  </a:ext>
                </a:extLst>
              </p:cNvPr>
              <p:cNvCxnSpPr>
                <a:cxnSpLocks/>
                <a:stCxn id="553" idx="1"/>
              </p:cNvCxnSpPr>
              <p:nvPr/>
            </p:nvCxnSpPr>
            <p:spPr>
              <a:xfrm rot="10800000">
                <a:off x="6438340" y="18809485"/>
                <a:ext cx="8444906" cy="5236253"/>
              </a:xfrm>
              <a:prstGeom prst="bentConnector3">
                <a:avLst>
                  <a:gd name="adj1" fmla="val 11450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7" name="TextBox 556">
                <a:extLst>
                  <a:ext uri="{FF2B5EF4-FFF2-40B4-BE49-F238E27FC236}">
                    <a16:creationId xmlns:a16="http://schemas.microsoft.com/office/drawing/2014/main" id="{C7E29D69-A133-4280-AAA8-3D418BD8C2DD}"/>
                  </a:ext>
                </a:extLst>
              </p:cNvPr>
              <p:cNvSpPr txBox="1"/>
              <p:nvPr/>
            </p:nvSpPr>
            <p:spPr>
              <a:xfrm>
                <a:off x="24075066" y="18217379"/>
                <a:ext cx="2588041" cy="2820831"/>
              </a:xfrm>
              <a:prstGeom prst="rect">
                <a:avLst/>
              </a:prstGeom>
              <a:noFill/>
            </p:spPr>
            <p:txBody>
              <a:bodyPr wrap="none" rtlCol="0">
                <a:spAutoFit/>
              </a:bodyPr>
              <a:lstStyle/>
              <a:p>
                <a:pPr algn="ctr"/>
                <a:r>
                  <a:rPr lang="en-US" sz="9600" i="1" dirty="0">
                    <a:latin typeface="Times New Roman" panose="02020603050405020304" pitchFamily="18" charset="0"/>
                    <a:cs typeface="Times New Roman" panose="02020603050405020304" pitchFamily="18" charset="0"/>
                  </a:rPr>
                  <a:t>Muscle </a:t>
                </a:r>
              </a:p>
              <a:p>
                <a:pPr algn="ctr"/>
                <a:r>
                  <a:rPr lang="en-US" sz="9600" i="1" dirty="0">
                    <a:latin typeface="Times New Roman" panose="02020603050405020304" pitchFamily="18" charset="0"/>
                    <a:cs typeface="Times New Roman" panose="02020603050405020304" pitchFamily="18" charset="0"/>
                  </a:rPr>
                  <a:t>Activity</a:t>
                </a:r>
              </a:p>
            </p:txBody>
          </p:sp>
          <p:cxnSp>
            <p:nvCxnSpPr>
              <p:cNvPr id="558" name="Straight Arrow Connector 557">
                <a:extLst>
                  <a:ext uri="{FF2B5EF4-FFF2-40B4-BE49-F238E27FC236}">
                    <a16:creationId xmlns:a16="http://schemas.microsoft.com/office/drawing/2014/main" id="{B4BD5050-B861-4F11-9EA6-FF49E8374492}"/>
                  </a:ext>
                </a:extLst>
              </p:cNvPr>
              <p:cNvCxnSpPr>
                <a:cxnSpLocks/>
              </p:cNvCxnSpPr>
              <p:nvPr/>
            </p:nvCxnSpPr>
            <p:spPr>
              <a:xfrm flipV="1">
                <a:off x="3396696" y="17668753"/>
                <a:ext cx="3041644" cy="62780"/>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9" name="Straight Arrow Connector 558">
                <a:extLst>
                  <a:ext uri="{FF2B5EF4-FFF2-40B4-BE49-F238E27FC236}">
                    <a16:creationId xmlns:a16="http://schemas.microsoft.com/office/drawing/2014/main" id="{323D9923-7860-4A4C-A059-FD7797174652}"/>
                  </a:ext>
                </a:extLst>
              </p:cNvPr>
              <p:cNvCxnSpPr>
                <a:cxnSpLocks/>
                <a:endCxn id="546" idx="1"/>
              </p:cNvCxnSpPr>
              <p:nvPr/>
            </p:nvCxnSpPr>
            <p:spPr>
              <a:xfrm flipV="1">
                <a:off x="6855939" y="18138489"/>
                <a:ext cx="2374844" cy="14039"/>
              </a:xfrm>
              <a:prstGeom prst="straightConnector1">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0" name="Oval 559">
                <a:extLst>
                  <a:ext uri="{FF2B5EF4-FFF2-40B4-BE49-F238E27FC236}">
                    <a16:creationId xmlns:a16="http://schemas.microsoft.com/office/drawing/2014/main" id="{8E8C7A72-2270-4643-8C1F-1FA0D6114E01}"/>
                  </a:ext>
                </a:extLst>
              </p:cNvPr>
              <p:cNvSpPr/>
              <p:nvPr/>
            </p:nvSpPr>
            <p:spPr>
              <a:xfrm>
                <a:off x="6340641" y="17222717"/>
                <a:ext cx="1412692" cy="19699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561" name="Oval 560">
                <a:extLst>
                  <a:ext uri="{FF2B5EF4-FFF2-40B4-BE49-F238E27FC236}">
                    <a16:creationId xmlns:a16="http://schemas.microsoft.com/office/drawing/2014/main" id="{2C03F05B-3D33-47D6-9809-0AECF041425F}"/>
                  </a:ext>
                </a:extLst>
              </p:cNvPr>
              <p:cNvSpPr/>
              <p:nvPr/>
            </p:nvSpPr>
            <p:spPr>
              <a:xfrm>
                <a:off x="16157741" y="17365392"/>
                <a:ext cx="1369069" cy="196998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grpSp>
            <p:nvGrpSpPr>
              <p:cNvPr id="562" name="Group 561">
                <a:extLst>
                  <a:ext uri="{FF2B5EF4-FFF2-40B4-BE49-F238E27FC236}">
                    <a16:creationId xmlns:a16="http://schemas.microsoft.com/office/drawing/2014/main" id="{CFE7ADE5-88D8-4990-B37A-6DDC1705F536}"/>
                  </a:ext>
                </a:extLst>
              </p:cNvPr>
              <p:cNvGrpSpPr/>
              <p:nvPr/>
            </p:nvGrpSpPr>
            <p:grpSpPr>
              <a:xfrm>
                <a:off x="16842275" y="19335377"/>
                <a:ext cx="5691453" cy="3056628"/>
                <a:chOff x="5579168" y="22623008"/>
                <a:chExt cx="5691453" cy="3056628"/>
              </a:xfrm>
            </p:grpSpPr>
            <p:cxnSp>
              <p:nvCxnSpPr>
                <p:cNvPr id="567" name="Connector: Elbow 566">
                  <a:extLst>
                    <a:ext uri="{FF2B5EF4-FFF2-40B4-BE49-F238E27FC236}">
                      <a16:creationId xmlns:a16="http://schemas.microsoft.com/office/drawing/2014/main" id="{96002532-B36F-44D9-9AA2-0E2B154EA713}"/>
                    </a:ext>
                  </a:extLst>
                </p:cNvPr>
                <p:cNvCxnSpPr>
                  <a:cxnSpLocks/>
                  <a:endCxn id="561" idx="4"/>
                </p:cNvCxnSpPr>
                <p:nvPr/>
              </p:nvCxnSpPr>
              <p:spPr>
                <a:xfrm rot="10800000">
                  <a:off x="5579168" y="22623008"/>
                  <a:ext cx="2388071" cy="1504912"/>
                </a:xfrm>
                <a:prstGeom prst="bentConnector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8" name="TextBox 567">
                  <a:extLst>
                    <a:ext uri="{FF2B5EF4-FFF2-40B4-BE49-F238E27FC236}">
                      <a16:creationId xmlns:a16="http://schemas.microsoft.com/office/drawing/2014/main" id="{607946F4-8FCA-4618-AA4D-FB4A8B1922B6}"/>
                    </a:ext>
                  </a:extLst>
                </p:cNvPr>
                <p:cNvSpPr txBox="1"/>
                <p:nvPr/>
              </p:nvSpPr>
              <p:spPr>
                <a:xfrm>
                  <a:off x="7312857" y="22858804"/>
                  <a:ext cx="3957764" cy="2820832"/>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Peripheral Fatigue</a:t>
                  </a:r>
                </a:p>
              </p:txBody>
            </p:sp>
          </p:grpSp>
          <p:grpSp>
            <p:nvGrpSpPr>
              <p:cNvPr id="563" name="Group 562">
                <a:extLst>
                  <a:ext uri="{FF2B5EF4-FFF2-40B4-BE49-F238E27FC236}">
                    <a16:creationId xmlns:a16="http://schemas.microsoft.com/office/drawing/2014/main" id="{6F3A9948-4591-4BBE-87CE-A546C65D4F55}"/>
                  </a:ext>
                </a:extLst>
              </p:cNvPr>
              <p:cNvGrpSpPr/>
              <p:nvPr/>
            </p:nvGrpSpPr>
            <p:grpSpPr>
              <a:xfrm>
                <a:off x="7046988" y="18240127"/>
                <a:ext cx="7171356" cy="4091656"/>
                <a:chOff x="5454815" y="20902541"/>
                <a:chExt cx="7171356" cy="4091656"/>
              </a:xfrm>
            </p:grpSpPr>
            <p:sp>
              <p:nvSpPr>
                <p:cNvPr id="564" name="TextBox 563">
                  <a:extLst>
                    <a:ext uri="{FF2B5EF4-FFF2-40B4-BE49-F238E27FC236}">
                      <a16:creationId xmlns:a16="http://schemas.microsoft.com/office/drawing/2014/main" id="{EF5E2EE3-DF99-48C1-873F-6B61D233E27E}"/>
                    </a:ext>
                  </a:extLst>
                </p:cNvPr>
                <p:cNvSpPr txBox="1"/>
                <p:nvPr/>
              </p:nvSpPr>
              <p:spPr>
                <a:xfrm>
                  <a:off x="7640689" y="22173366"/>
                  <a:ext cx="3841768" cy="2820831"/>
                </a:xfrm>
                <a:prstGeom prst="rect">
                  <a:avLst/>
                </a:prstGeom>
                <a:solidFill>
                  <a:schemeClr val="bg1"/>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Central Fatigue</a:t>
                  </a:r>
                </a:p>
              </p:txBody>
            </p:sp>
            <p:cxnSp>
              <p:nvCxnSpPr>
                <p:cNvPr id="565" name="Connector: Elbow 564">
                  <a:extLst>
                    <a:ext uri="{FF2B5EF4-FFF2-40B4-BE49-F238E27FC236}">
                      <a16:creationId xmlns:a16="http://schemas.microsoft.com/office/drawing/2014/main" id="{BB6628A2-8F9B-44CC-9C11-54C37BD4643A}"/>
                    </a:ext>
                  </a:extLst>
                </p:cNvPr>
                <p:cNvCxnSpPr>
                  <a:cxnSpLocks/>
                  <a:stCxn id="564" idx="1"/>
                  <a:endCxn id="560" idx="4"/>
                </p:cNvCxnSpPr>
                <p:nvPr/>
              </p:nvCxnSpPr>
              <p:spPr>
                <a:xfrm rot="10800000">
                  <a:off x="5454815" y="21855116"/>
                  <a:ext cx="2185875" cy="1728667"/>
                </a:xfrm>
                <a:prstGeom prst="bentConnector2">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Connector: Elbow 565">
                  <a:extLst>
                    <a:ext uri="{FF2B5EF4-FFF2-40B4-BE49-F238E27FC236}">
                      <a16:creationId xmlns:a16="http://schemas.microsoft.com/office/drawing/2014/main" id="{4A9BF226-97EA-407B-A973-BA0CF60E4331}"/>
                    </a:ext>
                  </a:extLst>
                </p:cNvPr>
                <p:cNvCxnSpPr>
                  <a:cxnSpLocks/>
                </p:cNvCxnSpPr>
                <p:nvPr/>
              </p:nvCxnSpPr>
              <p:spPr>
                <a:xfrm rot="5400000">
                  <a:off x="10826769" y="21621417"/>
                  <a:ext cx="2518278" cy="1080526"/>
                </a:xfrm>
                <a:prstGeom prst="bentConnector3">
                  <a:avLst>
                    <a:gd name="adj1" fmla="val 99023"/>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cxnSp>
        <p:nvCxnSpPr>
          <p:cNvPr id="569" name="Connector: Elbow 568">
            <a:extLst>
              <a:ext uri="{FF2B5EF4-FFF2-40B4-BE49-F238E27FC236}">
                <a16:creationId xmlns:a16="http://schemas.microsoft.com/office/drawing/2014/main" id="{0DE6D876-F25F-48BB-9B29-AC586BE228D6}"/>
              </a:ext>
            </a:extLst>
          </p:cNvPr>
          <p:cNvCxnSpPr>
            <a:cxnSpLocks/>
          </p:cNvCxnSpPr>
          <p:nvPr/>
        </p:nvCxnSpPr>
        <p:spPr>
          <a:xfrm rot="5400000">
            <a:off x="36278548" y="38183478"/>
            <a:ext cx="2843644" cy="1887432"/>
          </a:xfrm>
          <a:prstGeom prst="bentConnector3">
            <a:avLst>
              <a:gd name="adj1" fmla="val 100244"/>
            </a:avLst>
          </a:prstGeom>
          <a:ln w="3810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83283CA7-6B21-4182-9124-B592BC46C56C}"/>
              </a:ext>
            </a:extLst>
          </p:cNvPr>
          <p:cNvSpPr txBox="1"/>
          <p:nvPr/>
        </p:nvSpPr>
        <p:spPr>
          <a:xfrm>
            <a:off x="40643044" y="30265322"/>
            <a:ext cx="6995817" cy="3046988"/>
          </a:xfrm>
          <a:prstGeom prst="rect">
            <a:avLst/>
          </a:prstGeom>
          <a:solidFill>
            <a:srgbClr val="FFC000"/>
          </a:solidFill>
          <a:ln>
            <a:solidFill>
              <a:schemeClr val="bg2">
                <a:lumMod val="50000"/>
              </a:schemeClr>
            </a:solidFill>
          </a:ln>
        </p:spPr>
        <p:txBody>
          <a:bodyPr wrap="square" rtlCol="0">
            <a:spAutoFit/>
          </a:bodyPr>
          <a:lstStyle/>
          <a:p>
            <a:r>
              <a:rPr lang="en-US" sz="9600" dirty="0">
                <a:latin typeface="Times New Roman" panose="02020603050405020304" pitchFamily="18" charset="0"/>
                <a:cs typeface="Times New Roman" panose="02020603050405020304" pitchFamily="18" charset="0"/>
              </a:rPr>
              <a:t>Wearable Robot</a:t>
            </a:r>
          </a:p>
        </p:txBody>
      </p:sp>
      <p:sp>
        <p:nvSpPr>
          <p:cNvPr id="571" name="Oval 570">
            <a:extLst>
              <a:ext uri="{FF2B5EF4-FFF2-40B4-BE49-F238E27FC236}">
                <a16:creationId xmlns:a16="http://schemas.microsoft.com/office/drawing/2014/main" id="{A9494C7F-C4D3-47F0-8DBE-BFD60F170C88}"/>
              </a:ext>
            </a:extLst>
          </p:cNvPr>
          <p:cNvSpPr/>
          <p:nvPr/>
        </p:nvSpPr>
        <p:spPr>
          <a:xfrm>
            <a:off x="37573420" y="30552478"/>
            <a:ext cx="2141333" cy="21279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latin typeface="Times New Roman" panose="02020603050405020304" pitchFamily="18" charset="0"/>
              <a:cs typeface="Times New Roman" panose="02020603050405020304" pitchFamily="18" charset="0"/>
            </a:endParaRPr>
          </a:p>
        </p:txBody>
      </p:sp>
      <p:sp>
        <p:nvSpPr>
          <p:cNvPr id="572" name="TextBox 571">
            <a:extLst>
              <a:ext uri="{FF2B5EF4-FFF2-40B4-BE49-F238E27FC236}">
                <a16:creationId xmlns:a16="http://schemas.microsoft.com/office/drawing/2014/main" id="{5A56FBD9-CA49-43EB-B1A0-94DBA795E275}"/>
              </a:ext>
            </a:extLst>
          </p:cNvPr>
          <p:cNvSpPr txBox="1"/>
          <p:nvPr/>
        </p:nvSpPr>
        <p:spPr>
          <a:xfrm>
            <a:off x="21627245" y="30770040"/>
            <a:ext cx="10671380" cy="3046988"/>
          </a:xfrm>
          <a:prstGeom prst="rect">
            <a:avLst/>
          </a:prstGeom>
          <a:solidFill>
            <a:srgbClr val="FFC000"/>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(from classification</a:t>
            </a:r>
          </a:p>
          <a:p>
            <a:pPr algn="ctr"/>
            <a:r>
              <a:rPr lang="en-US" sz="9600" dirty="0">
                <a:latin typeface="Times New Roman" panose="02020603050405020304" pitchFamily="18" charset="0"/>
                <a:cs typeface="Times New Roman" panose="02020603050405020304" pitchFamily="18" charset="0"/>
              </a:rPr>
              <a:t>of muscle activity)</a:t>
            </a:r>
          </a:p>
        </p:txBody>
      </p:sp>
      <p:sp>
        <p:nvSpPr>
          <p:cNvPr id="573" name="TextBox 572">
            <a:extLst>
              <a:ext uri="{FF2B5EF4-FFF2-40B4-BE49-F238E27FC236}">
                <a16:creationId xmlns:a16="http://schemas.microsoft.com/office/drawing/2014/main" id="{5B41C11B-2823-48A3-B970-66C6108BA59D}"/>
              </a:ext>
            </a:extLst>
          </p:cNvPr>
          <p:cNvSpPr txBox="1"/>
          <p:nvPr/>
        </p:nvSpPr>
        <p:spPr>
          <a:xfrm>
            <a:off x="35423162" y="34384354"/>
            <a:ext cx="6995817" cy="1569660"/>
          </a:xfrm>
          <a:prstGeom prst="rect">
            <a:avLst/>
          </a:prstGeom>
          <a:solidFill>
            <a:srgbClr val="FFC000"/>
          </a:solidFill>
          <a:ln>
            <a:solidFill>
              <a:schemeClr val="bg2">
                <a:lumMod val="50000"/>
              </a:schemeClr>
            </a:solidFill>
          </a:ln>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Control</a:t>
            </a:r>
          </a:p>
        </p:txBody>
      </p:sp>
    </p:spTree>
    <p:extLst>
      <p:ext uri="{BB962C8B-B14F-4D97-AF65-F5344CB8AC3E}">
        <p14:creationId xmlns:p14="http://schemas.microsoft.com/office/powerpoint/2010/main" val="3705820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Table 56">
            <a:extLst>
              <a:ext uri="{FF2B5EF4-FFF2-40B4-BE49-F238E27FC236}">
                <a16:creationId xmlns:a16="http://schemas.microsoft.com/office/drawing/2014/main" id="{CA9EBA00-B71D-4487-B2C9-DD1E4284C03B}"/>
              </a:ext>
            </a:extLst>
          </p:cNvPr>
          <p:cNvGraphicFramePr>
            <a:graphicFrameLocks noGrp="1"/>
          </p:cNvGraphicFramePr>
          <p:nvPr>
            <p:extLst>
              <p:ext uri="{D42A27DB-BD31-4B8C-83A1-F6EECF244321}">
                <p14:modId xmlns:p14="http://schemas.microsoft.com/office/powerpoint/2010/main" val="1970555062"/>
              </p:ext>
            </p:extLst>
          </p:nvPr>
        </p:nvGraphicFramePr>
        <p:xfrm>
          <a:off x="5095528" y="11317267"/>
          <a:ext cx="9507985" cy="5852160"/>
        </p:xfrm>
        <a:graphic>
          <a:graphicData uri="http://schemas.openxmlformats.org/drawingml/2006/table">
            <a:tbl>
              <a:tblPr firstRow="1" bandRow="1">
                <a:tableStyleId>{5940675A-B579-460E-94D1-54222C63F5DA}</a:tableStyleId>
              </a:tblPr>
              <a:tblGrid>
                <a:gridCol w="3182694">
                  <a:extLst>
                    <a:ext uri="{9D8B030D-6E8A-4147-A177-3AD203B41FA5}">
                      <a16:colId xmlns:a16="http://schemas.microsoft.com/office/drawing/2014/main" val="1989532533"/>
                    </a:ext>
                  </a:extLst>
                </a:gridCol>
                <a:gridCol w="3182694">
                  <a:extLst>
                    <a:ext uri="{9D8B030D-6E8A-4147-A177-3AD203B41FA5}">
                      <a16:colId xmlns:a16="http://schemas.microsoft.com/office/drawing/2014/main" val="564525427"/>
                    </a:ext>
                  </a:extLst>
                </a:gridCol>
                <a:gridCol w="3142597">
                  <a:extLst>
                    <a:ext uri="{9D8B030D-6E8A-4147-A177-3AD203B41FA5}">
                      <a16:colId xmlns:a16="http://schemas.microsoft.com/office/drawing/2014/main" val="232063898"/>
                    </a:ext>
                  </a:extLst>
                </a:gridCol>
              </a:tblGrid>
              <a:tr h="370840">
                <a:tc>
                  <a:txBody>
                    <a:bodyPr/>
                    <a:lstStyle/>
                    <a:p>
                      <a:pPr marL="0" marR="0" lvl="0" indent="0" algn="l" defTabSz="3657600" rtl="0" eaLnBrk="1" fontAlgn="auto" latinLnBrk="0" hangingPunct="1">
                        <a:lnSpc>
                          <a:spcPct val="100000"/>
                        </a:lnSpc>
                        <a:spcBef>
                          <a:spcPts val="0"/>
                        </a:spcBef>
                        <a:spcAft>
                          <a:spcPts val="0"/>
                        </a:spcAft>
                        <a:buClrTx/>
                        <a:buSzTx/>
                        <a:buFontTx/>
                        <a:buNone/>
                        <a:tabLst/>
                        <a:defRPr/>
                      </a:pPr>
                      <a:r>
                        <a:rPr lang="en-US" sz="6600" dirty="0">
                          <a:latin typeface="Times New Roman" panose="02020603050405020304" pitchFamily="18" charset="0"/>
                          <a:cs typeface="Times New Roman" panose="02020603050405020304" pitchFamily="18" charset="0"/>
                        </a:rPr>
                        <a:t>sensor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3657600" rtl="0" eaLnBrk="1" fontAlgn="auto" latinLnBrk="0" hangingPunct="1">
                        <a:lnSpc>
                          <a:spcPct val="100000"/>
                        </a:lnSpc>
                        <a:spcBef>
                          <a:spcPts val="0"/>
                        </a:spcBef>
                        <a:spcAft>
                          <a:spcPts val="0"/>
                        </a:spcAft>
                        <a:buClrTx/>
                        <a:buSzTx/>
                        <a:buFontTx/>
                        <a:buNone/>
                        <a:tabLst/>
                        <a:defRPr/>
                      </a:pPr>
                      <a:r>
                        <a:rPr lang="en-US" sz="6600" dirty="0">
                          <a:latin typeface="Times New Roman" panose="02020603050405020304" pitchFamily="18" charset="0"/>
                          <a:cs typeface="Times New Roman" panose="02020603050405020304" pitchFamily="18" charset="0"/>
                        </a:rPr>
                        <a:t>sensor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3657600" rtl="0" eaLnBrk="1" fontAlgn="auto" latinLnBrk="0" hangingPunct="1">
                        <a:lnSpc>
                          <a:spcPct val="100000"/>
                        </a:lnSpc>
                        <a:spcBef>
                          <a:spcPts val="0"/>
                        </a:spcBef>
                        <a:spcAft>
                          <a:spcPts val="0"/>
                        </a:spcAft>
                        <a:buClrTx/>
                        <a:buSzTx/>
                        <a:buFontTx/>
                        <a:buNone/>
                        <a:tabLst/>
                        <a:defRPr/>
                      </a:pPr>
                      <a:r>
                        <a:rPr lang="en-US" sz="6600" dirty="0">
                          <a:latin typeface="Times New Roman" panose="02020603050405020304" pitchFamily="18" charset="0"/>
                          <a:cs typeface="Times New Roman" panose="02020603050405020304" pitchFamily="18" charset="0"/>
                        </a:rPr>
                        <a:t>sensor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227335"/>
                  </a:ext>
                </a:extLst>
              </a:tr>
              <a:tr h="370840">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2591802"/>
                  </a:ext>
                </a:extLst>
              </a:tr>
              <a:tr h="370840">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7853640"/>
                  </a:ext>
                </a:extLst>
              </a:tr>
              <a:tr h="370840">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164375"/>
                  </a:ext>
                </a:extLst>
              </a:tr>
              <a:tr h="370840">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5957088"/>
                  </a:ext>
                </a:extLst>
              </a:tr>
            </a:tbl>
          </a:graphicData>
        </a:graphic>
      </p:graphicFrame>
      <p:sp>
        <p:nvSpPr>
          <p:cNvPr id="57" name="TextBox 56">
            <a:extLst>
              <a:ext uri="{FF2B5EF4-FFF2-40B4-BE49-F238E27FC236}">
                <a16:creationId xmlns:a16="http://schemas.microsoft.com/office/drawing/2014/main" id="{B1098D5C-BE60-4C59-B7AA-55D9A47E7688}"/>
              </a:ext>
            </a:extLst>
          </p:cNvPr>
          <p:cNvSpPr txBox="1"/>
          <p:nvPr/>
        </p:nvSpPr>
        <p:spPr>
          <a:xfrm>
            <a:off x="7715692" y="9834061"/>
            <a:ext cx="3843681" cy="1200329"/>
          </a:xfrm>
          <a:prstGeom prst="rect">
            <a:avLst/>
          </a:prstGeom>
          <a:noFill/>
        </p:spPr>
        <p:txBody>
          <a:bodyPr wrap="none" rtlCol="0">
            <a:spAutoFit/>
          </a:bodyPr>
          <a:lstStyle/>
          <a:p>
            <a:r>
              <a:rPr lang="en-US" sz="7200" dirty="0">
                <a:latin typeface="Times New Roman" panose="02020603050405020304" pitchFamily="18" charset="0"/>
                <a:cs typeface="Times New Roman" panose="02020603050405020304" pitchFamily="18" charset="0"/>
              </a:rPr>
              <a:t>V (n × m)</a:t>
            </a:r>
          </a:p>
        </p:txBody>
      </p:sp>
      <p:graphicFrame>
        <p:nvGraphicFramePr>
          <p:cNvPr id="58" name="Table 56">
            <a:extLst>
              <a:ext uri="{FF2B5EF4-FFF2-40B4-BE49-F238E27FC236}">
                <a16:creationId xmlns:a16="http://schemas.microsoft.com/office/drawing/2014/main" id="{4505353C-6F59-4311-BBD3-6EFB6B5BA038}"/>
              </a:ext>
            </a:extLst>
          </p:cNvPr>
          <p:cNvGraphicFramePr>
            <a:graphicFrameLocks noGrp="1"/>
          </p:cNvGraphicFramePr>
          <p:nvPr>
            <p:extLst>
              <p:ext uri="{D42A27DB-BD31-4B8C-83A1-F6EECF244321}">
                <p14:modId xmlns:p14="http://schemas.microsoft.com/office/powerpoint/2010/main" val="1486632066"/>
              </p:ext>
            </p:extLst>
          </p:nvPr>
        </p:nvGraphicFramePr>
        <p:xfrm>
          <a:off x="4200986" y="19131502"/>
          <a:ext cx="3404302" cy="5029200"/>
        </p:xfrm>
        <a:graphic>
          <a:graphicData uri="http://schemas.openxmlformats.org/drawingml/2006/table">
            <a:tbl>
              <a:tblPr firstRow="1" bandRow="1">
                <a:tableStyleId>{5940675A-B579-460E-94D1-54222C63F5DA}</a:tableStyleId>
              </a:tblPr>
              <a:tblGrid>
                <a:gridCol w="1094914">
                  <a:extLst>
                    <a:ext uri="{9D8B030D-6E8A-4147-A177-3AD203B41FA5}">
                      <a16:colId xmlns:a16="http://schemas.microsoft.com/office/drawing/2014/main" val="1989532533"/>
                    </a:ext>
                  </a:extLst>
                </a:gridCol>
                <a:gridCol w="1181100">
                  <a:extLst>
                    <a:ext uri="{9D8B030D-6E8A-4147-A177-3AD203B41FA5}">
                      <a16:colId xmlns:a16="http://schemas.microsoft.com/office/drawing/2014/main" val="2613245511"/>
                    </a:ext>
                  </a:extLst>
                </a:gridCol>
                <a:gridCol w="1128288">
                  <a:extLst>
                    <a:ext uri="{9D8B030D-6E8A-4147-A177-3AD203B41FA5}">
                      <a16:colId xmlns:a16="http://schemas.microsoft.com/office/drawing/2014/main" val="2723923847"/>
                    </a:ext>
                  </a:extLst>
                </a:gridCol>
              </a:tblGrid>
              <a:tr h="370840">
                <a:tc gridSpan="3">
                  <a:txBody>
                    <a:bodyPr/>
                    <a:lstStyle/>
                    <a:p>
                      <a:pPr marL="0" marR="0" lvl="0" indent="0" algn="ctr" defTabSz="3657600" rtl="0" eaLnBrk="1" fontAlgn="auto" latinLnBrk="0" hangingPunct="1">
                        <a:lnSpc>
                          <a:spcPct val="100000"/>
                        </a:lnSpc>
                        <a:spcBef>
                          <a:spcPts val="0"/>
                        </a:spcBef>
                        <a:spcAft>
                          <a:spcPts val="0"/>
                        </a:spcAft>
                        <a:buClrTx/>
                        <a:buSzTx/>
                        <a:buFontTx/>
                        <a:buNone/>
                        <a:tabLst/>
                        <a:defRPr/>
                      </a:pPr>
                      <a:r>
                        <a:rPr lang="en-US" sz="6600" dirty="0">
                          <a:latin typeface="Times New Roman" panose="02020603050405020304" pitchFamily="18" charset="0"/>
                          <a:cs typeface="Times New Roman" panose="02020603050405020304" pitchFamily="18" charset="0"/>
                        </a:rPr>
                        <a:t>Weights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3657600" rtl="0" eaLnBrk="1" fontAlgn="auto" latinLnBrk="0" hangingPunct="1">
                        <a:lnSpc>
                          <a:spcPct val="100000"/>
                        </a:lnSpc>
                        <a:spcBef>
                          <a:spcPts val="0"/>
                        </a:spcBef>
                        <a:spcAft>
                          <a:spcPts val="0"/>
                        </a:spcAft>
                        <a:buClrTx/>
                        <a:buSzTx/>
                        <a:buFontTx/>
                        <a:buNone/>
                        <a:tabLst/>
                        <a:defRPr/>
                      </a:pPr>
                      <a:endParaRPr lang="en-US" sz="6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ctr" defTabSz="3657600" rtl="0" eaLnBrk="1" fontAlgn="auto" latinLnBrk="0" hangingPunct="1">
                        <a:lnSpc>
                          <a:spcPct val="100000"/>
                        </a:lnSpc>
                        <a:spcBef>
                          <a:spcPts val="0"/>
                        </a:spcBef>
                        <a:spcAft>
                          <a:spcPts val="0"/>
                        </a:spcAft>
                        <a:buClrTx/>
                        <a:buSzTx/>
                        <a:buFontTx/>
                        <a:buNone/>
                        <a:tabLst/>
                        <a:defRPr/>
                      </a:pPr>
                      <a:endParaRPr lang="en-US" sz="6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227335"/>
                  </a:ext>
                </a:extLst>
              </a:tr>
              <a:tr h="370840">
                <a:tc>
                  <a:txBody>
                    <a:bodyPr/>
                    <a:lstStyle/>
                    <a:p>
                      <a:pPr algn="ctr"/>
                      <a:r>
                        <a:rPr lang="en-US" sz="8000"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8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0"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2591802"/>
                  </a:ext>
                </a:extLst>
              </a:tr>
              <a:tr h="370840">
                <a:tc>
                  <a:txBody>
                    <a:bodyPr/>
                    <a:lstStyle/>
                    <a:p>
                      <a:pPr algn="ctr"/>
                      <a:endParaRPr lang="en-US" sz="8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3657600" rtl="0" eaLnBrk="1" fontAlgn="auto" latinLnBrk="0" hangingPunct="1">
                        <a:lnSpc>
                          <a:spcPct val="100000"/>
                        </a:lnSpc>
                        <a:spcBef>
                          <a:spcPts val="0"/>
                        </a:spcBef>
                        <a:spcAft>
                          <a:spcPts val="0"/>
                        </a:spcAft>
                        <a:buClrTx/>
                        <a:buSzTx/>
                        <a:buFontTx/>
                        <a:buNone/>
                        <a:tabLst/>
                        <a:defRPr/>
                      </a:pPr>
                      <a:endParaRPr lang="en-US" sz="8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3657600" rtl="0" eaLnBrk="1" fontAlgn="auto" latinLnBrk="0" hangingPunct="1">
                        <a:lnSpc>
                          <a:spcPct val="100000"/>
                        </a:lnSpc>
                        <a:spcBef>
                          <a:spcPts val="0"/>
                        </a:spcBef>
                        <a:spcAft>
                          <a:spcPts val="0"/>
                        </a:spcAft>
                        <a:buClrTx/>
                        <a:buSzTx/>
                        <a:buFontTx/>
                        <a:buNone/>
                        <a:tabLst/>
                        <a:defRPr/>
                      </a:pPr>
                      <a:r>
                        <a:rPr lang="en-US" sz="8000" dirty="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7853640"/>
                  </a:ext>
                </a:extLst>
              </a:tr>
              <a:tr h="370840">
                <a:tc>
                  <a:txBody>
                    <a:bodyPr/>
                    <a:lstStyle/>
                    <a:p>
                      <a:pPr algn="ctr"/>
                      <a:endParaRPr lang="en-US" sz="8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8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8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164375"/>
                  </a:ext>
                </a:extLst>
              </a:tr>
            </a:tbl>
          </a:graphicData>
        </a:graphic>
      </p:graphicFrame>
      <p:sp>
        <p:nvSpPr>
          <p:cNvPr id="61" name="Rectangle 60">
            <a:extLst>
              <a:ext uri="{FF2B5EF4-FFF2-40B4-BE49-F238E27FC236}">
                <a16:creationId xmlns:a16="http://schemas.microsoft.com/office/drawing/2014/main" id="{CAFE10B6-5E17-43A5-9FA0-957097C80AC4}"/>
              </a:ext>
            </a:extLst>
          </p:cNvPr>
          <p:cNvSpPr/>
          <p:nvPr/>
        </p:nvSpPr>
        <p:spPr>
          <a:xfrm>
            <a:off x="4817946" y="16520209"/>
            <a:ext cx="9785567" cy="10567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solidFill>
              </a:rPr>
              <a:t>…</a:t>
            </a:r>
          </a:p>
        </p:txBody>
      </p:sp>
      <p:sp>
        <p:nvSpPr>
          <p:cNvPr id="62" name="TextBox 61">
            <a:extLst>
              <a:ext uri="{FF2B5EF4-FFF2-40B4-BE49-F238E27FC236}">
                <a16:creationId xmlns:a16="http://schemas.microsoft.com/office/drawing/2014/main" id="{7B2D06F7-AC97-4CA7-98B9-16B667F60BDC}"/>
              </a:ext>
            </a:extLst>
          </p:cNvPr>
          <p:cNvSpPr txBox="1"/>
          <p:nvPr/>
        </p:nvSpPr>
        <p:spPr>
          <a:xfrm>
            <a:off x="4200986" y="17734838"/>
            <a:ext cx="3757760" cy="1200329"/>
          </a:xfrm>
          <a:prstGeom prst="rect">
            <a:avLst/>
          </a:prstGeom>
          <a:noFill/>
        </p:spPr>
        <p:txBody>
          <a:bodyPr wrap="none" rtlCol="0">
            <a:spAutoFit/>
          </a:bodyPr>
          <a:lstStyle/>
          <a:p>
            <a:r>
              <a:rPr lang="en-US" sz="7200" dirty="0">
                <a:latin typeface="Times New Roman" panose="02020603050405020304" pitchFamily="18" charset="0"/>
                <a:cs typeface="Times New Roman" panose="02020603050405020304" pitchFamily="18" charset="0"/>
              </a:rPr>
              <a:t>W (n × k)</a:t>
            </a:r>
          </a:p>
        </p:txBody>
      </p:sp>
      <p:sp>
        <p:nvSpPr>
          <p:cNvPr id="65" name="TextBox 64">
            <a:extLst>
              <a:ext uri="{FF2B5EF4-FFF2-40B4-BE49-F238E27FC236}">
                <a16:creationId xmlns:a16="http://schemas.microsoft.com/office/drawing/2014/main" id="{DEDF6BD3-9BEC-4A57-B3D4-DE17EEBD3737}"/>
              </a:ext>
            </a:extLst>
          </p:cNvPr>
          <p:cNvSpPr txBox="1"/>
          <p:nvPr/>
        </p:nvSpPr>
        <p:spPr>
          <a:xfrm>
            <a:off x="11559373" y="17847440"/>
            <a:ext cx="3860352" cy="1200329"/>
          </a:xfrm>
          <a:prstGeom prst="rect">
            <a:avLst/>
          </a:prstGeom>
          <a:noFill/>
        </p:spPr>
        <p:txBody>
          <a:bodyPr wrap="none" rtlCol="0">
            <a:spAutoFit/>
          </a:bodyPr>
          <a:lstStyle/>
          <a:p>
            <a:r>
              <a:rPr lang="en-US" sz="7200" dirty="0">
                <a:latin typeface="Times New Roman" panose="02020603050405020304" pitchFamily="18" charset="0"/>
                <a:cs typeface="Times New Roman" panose="02020603050405020304" pitchFamily="18" charset="0"/>
              </a:rPr>
              <a:t>H (k × m)</a:t>
            </a:r>
          </a:p>
        </p:txBody>
      </p:sp>
      <p:graphicFrame>
        <p:nvGraphicFramePr>
          <p:cNvPr id="70" name="Table 56">
            <a:extLst>
              <a:ext uri="{FF2B5EF4-FFF2-40B4-BE49-F238E27FC236}">
                <a16:creationId xmlns:a16="http://schemas.microsoft.com/office/drawing/2014/main" id="{8481AE7D-80DC-4365-AFEB-C112BC180CFB}"/>
              </a:ext>
            </a:extLst>
          </p:cNvPr>
          <p:cNvGraphicFramePr>
            <a:graphicFrameLocks noGrp="1"/>
          </p:cNvGraphicFramePr>
          <p:nvPr>
            <p:extLst>
              <p:ext uri="{D42A27DB-BD31-4B8C-83A1-F6EECF244321}">
                <p14:modId xmlns:p14="http://schemas.microsoft.com/office/powerpoint/2010/main" val="3126513422"/>
              </p:ext>
            </p:extLst>
          </p:nvPr>
        </p:nvGraphicFramePr>
        <p:xfrm>
          <a:off x="9489197" y="19131502"/>
          <a:ext cx="7904605" cy="4191966"/>
        </p:xfrm>
        <a:graphic>
          <a:graphicData uri="http://schemas.openxmlformats.org/drawingml/2006/table">
            <a:tbl>
              <a:tblPr firstRow="1" bandRow="1">
                <a:tableStyleId>{5940675A-B579-460E-94D1-54222C63F5DA}</a:tableStyleId>
              </a:tblPr>
              <a:tblGrid>
                <a:gridCol w="3718803">
                  <a:extLst>
                    <a:ext uri="{9D8B030D-6E8A-4147-A177-3AD203B41FA5}">
                      <a16:colId xmlns:a16="http://schemas.microsoft.com/office/drawing/2014/main" val="3298359841"/>
                    </a:ext>
                  </a:extLst>
                </a:gridCol>
                <a:gridCol w="1484054">
                  <a:extLst>
                    <a:ext uri="{9D8B030D-6E8A-4147-A177-3AD203B41FA5}">
                      <a16:colId xmlns:a16="http://schemas.microsoft.com/office/drawing/2014/main" val="1989532533"/>
                    </a:ext>
                  </a:extLst>
                </a:gridCol>
                <a:gridCol w="1325880">
                  <a:extLst>
                    <a:ext uri="{9D8B030D-6E8A-4147-A177-3AD203B41FA5}">
                      <a16:colId xmlns:a16="http://schemas.microsoft.com/office/drawing/2014/main" val="564525427"/>
                    </a:ext>
                  </a:extLst>
                </a:gridCol>
                <a:gridCol w="1375868">
                  <a:extLst>
                    <a:ext uri="{9D8B030D-6E8A-4147-A177-3AD203B41FA5}">
                      <a16:colId xmlns:a16="http://schemas.microsoft.com/office/drawing/2014/main" val="232063898"/>
                    </a:ext>
                  </a:extLst>
                </a:gridCol>
              </a:tblGrid>
              <a:tr h="1397322">
                <a:tc rowSpan="3">
                  <a:txBody>
                    <a:bodyPr/>
                    <a:lstStyle/>
                    <a:p>
                      <a:pPr algn="ctr"/>
                      <a:endParaRPr lang="en-US" dirty="0">
                        <a:latin typeface="Times New Roman" panose="02020603050405020304" pitchFamily="18" charset="0"/>
                        <a:cs typeface="Times New Roman" panose="02020603050405020304" pitchFamily="18" charset="0"/>
                      </a:endParaRPr>
                    </a:p>
                  </a:txBody>
                  <a:tcPr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2591802"/>
                  </a:ext>
                </a:extLst>
              </a:tr>
              <a:tr h="1397322">
                <a:tc vMerge="1">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7853640"/>
                  </a:ext>
                </a:extLst>
              </a:tr>
              <a:tr h="1397322">
                <a:tc vMerge="1">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164375"/>
                  </a:ext>
                </a:extLst>
              </a:tr>
            </a:tbl>
          </a:graphicData>
        </a:graphic>
      </p:graphicFrame>
      <p:sp>
        <p:nvSpPr>
          <p:cNvPr id="74" name="TextBox 73">
            <a:extLst>
              <a:ext uri="{FF2B5EF4-FFF2-40B4-BE49-F238E27FC236}">
                <a16:creationId xmlns:a16="http://schemas.microsoft.com/office/drawing/2014/main" id="{9FA48BC4-BD40-41EE-9772-345F0F5904BE}"/>
              </a:ext>
            </a:extLst>
          </p:cNvPr>
          <p:cNvSpPr txBox="1"/>
          <p:nvPr/>
        </p:nvSpPr>
        <p:spPr>
          <a:xfrm>
            <a:off x="15284273" y="13458517"/>
            <a:ext cx="1138279" cy="1569660"/>
          </a:xfrm>
          <a:prstGeom prst="rect">
            <a:avLst/>
          </a:prstGeom>
          <a:noFill/>
        </p:spPr>
        <p:txBody>
          <a:bodyPr wrap="square">
            <a:spAutoFit/>
          </a:bodyPr>
          <a:lstStyle/>
          <a:p>
            <a:r>
              <a:rPr lang="en-US" sz="9600" b="0" dirty="0">
                <a:effectLst/>
                <a:latin typeface="Roboto" panose="02000000000000000000" pitchFamily="2" charset="0"/>
              </a:rPr>
              <a:t>≈</a:t>
            </a:r>
            <a:endParaRPr lang="en-US" sz="9600" dirty="0"/>
          </a:p>
        </p:txBody>
      </p:sp>
      <p:sp>
        <p:nvSpPr>
          <p:cNvPr id="75" name="Rectangle 74">
            <a:extLst>
              <a:ext uri="{FF2B5EF4-FFF2-40B4-BE49-F238E27FC236}">
                <a16:creationId xmlns:a16="http://schemas.microsoft.com/office/drawing/2014/main" id="{4777F034-C850-4B84-ACE4-013B118B43C8}"/>
              </a:ext>
            </a:extLst>
          </p:cNvPr>
          <p:cNvSpPr/>
          <p:nvPr/>
        </p:nvSpPr>
        <p:spPr>
          <a:xfrm>
            <a:off x="16728970" y="19047769"/>
            <a:ext cx="724177" cy="42756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rPr>
              <a:t>…</a:t>
            </a:r>
          </a:p>
        </p:txBody>
      </p:sp>
      <p:sp>
        <p:nvSpPr>
          <p:cNvPr id="77" name="TextBox 76">
            <a:extLst>
              <a:ext uri="{FF2B5EF4-FFF2-40B4-BE49-F238E27FC236}">
                <a16:creationId xmlns:a16="http://schemas.microsoft.com/office/drawing/2014/main" id="{46711ED2-0ECC-40BE-921E-8E5B250F6A66}"/>
              </a:ext>
            </a:extLst>
          </p:cNvPr>
          <p:cNvSpPr txBox="1"/>
          <p:nvPr/>
        </p:nvSpPr>
        <p:spPr>
          <a:xfrm>
            <a:off x="9010514" y="20269915"/>
            <a:ext cx="4820074" cy="2123658"/>
          </a:xfrm>
          <a:prstGeom prst="rect">
            <a:avLst/>
          </a:prstGeom>
          <a:noFill/>
        </p:spPr>
        <p:txBody>
          <a:bodyPr wrap="square">
            <a:spAutoFit/>
          </a:bodyPr>
          <a:lstStyle/>
          <a:p>
            <a:pPr algn="ctr"/>
            <a:r>
              <a:rPr lang="en-US" sz="6600" dirty="0">
                <a:latin typeface="Times New Roman" panose="02020603050405020304" pitchFamily="18" charset="0"/>
                <a:cs typeface="Times New Roman" panose="02020603050405020304" pitchFamily="18" charset="0"/>
              </a:rPr>
              <a:t>Synergy Primitives</a:t>
            </a:r>
          </a:p>
        </p:txBody>
      </p:sp>
      <p:sp>
        <p:nvSpPr>
          <p:cNvPr id="79" name="TextBox 78">
            <a:extLst>
              <a:ext uri="{FF2B5EF4-FFF2-40B4-BE49-F238E27FC236}">
                <a16:creationId xmlns:a16="http://schemas.microsoft.com/office/drawing/2014/main" id="{A28A8203-BEBE-4B8C-9655-7D4828AA2EA4}"/>
              </a:ext>
            </a:extLst>
          </p:cNvPr>
          <p:cNvSpPr txBox="1"/>
          <p:nvPr/>
        </p:nvSpPr>
        <p:spPr>
          <a:xfrm>
            <a:off x="8271120" y="20223748"/>
            <a:ext cx="948267" cy="1569660"/>
          </a:xfrm>
          <a:prstGeom prst="rect">
            <a:avLst/>
          </a:prstGeom>
          <a:noFill/>
        </p:spPr>
        <p:txBody>
          <a:bodyPr wrap="square">
            <a:spAutoFit/>
          </a:bodyPr>
          <a:lstStyle/>
          <a:p>
            <a:r>
              <a:rPr lang="en-US" sz="9600" b="1" dirty="0">
                <a:latin typeface="Times New Roman" panose="02020603050405020304" pitchFamily="18" charset="0"/>
                <a:cs typeface="Times New Roman" panose="02020603050405020304" pitchFamily="18" charset="0"/>
              </a:rPr>
              <a:t>×</a:t>
            </a:r>
            <a:endParaRPr lang="en-US" sz="9600" b="1" dirty="0"/>
          </a:p>
        </p:txBody>
      </p:sp>
      <p:pic>
        <p:nvPicPr>
          <p:cNvPr id="81" name="Picture 80">
            <a:extLst>
              <a:ext uri="{FF2B5EF4-FFF2-40B4-BE49-F238E27FC236}">
                <a16:creationId xmlns:a16="http://schemas.microsoft.com/office/drawing/2014/main" id="{130B8C43-5084-4615-8153-B08421C483E7}"/>
              </a:ext>
            </a:extLst>
          </p:cNvPr>
          <p:cNvPicPr>
            <a:picLocks noChangeAspect="1"/>
          </p:cNvPicPr>
          <p:nvPr/>
        </p:nvPicPr>
        <p:blipFill rotWithShape="1">
          <a:blip r:embed="rId2"/>
          <a:srcRect l="5028"/>
          <a:stretch/>
        </p:blipFill>
        <p:spPr>
          <a:xfrm>
            <a:off x="5576198" y="-3977243"/>
            <a:ext cx="7825998" cy="7954485"/>
          </a:xfrm>
          <a:prstGeom prst="rect">
            <a:avLst/>
          </a:prstGeom>
        </p:spPr>
      </p:pic>
      <p:sp>
        <p:nvSpPr>
          <p:cNvPr id="177" name="Rectangle 176">
            <a:extLst>
              <a:ext uri="{FF2B5EF4-FFF2-40B4-BE49-F238E27FC236}">
                <a16:creationId xmlns:a16="http://schemas.microsoft.com/office/drawing/2014/main" id="{CBAD6248-B79E-47AA-B4D3-2B8874D3A4EE}"/>
              </a:ext>
            </a:extLst>
          </p:cNvPr>
          <p:cNvSpPr/>
          <p:nvPr/>
        </p:nvSpPr>
        <p:spPr>
          <a:xfrm>
            <a:off x="4200986" y="23323468"/>
            <a:ext cx="3404303" cy="1033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7200" dirty="0">
                <a:solidFill>
                  <a:schemeClr val="tx1"/>
                </a:solidFill>
              </a:rPr>
              <a:t>…</a:t>
            </a:r>
          </a:p>
        </p:txBody>
      </p:sp>
      <p:pic>
        <p:nvPicPr>
          <p:cNvPr id="179" name="Picture 178">
            <a:extLst>
              <a:ext uri="{FF2B5EF4-FFF2-40B4-BE49-F238E27FC236}">
                <a16:creationId xmlns:a16="http://schemas.microsoft.com/office/drawing/2014/main" id="{70000DF3-518E-4257-A7D8-2D0AF4DD0AB2}"/>
              </a:ext>
            </a:extLst>
          </p:cNvPr>
          <p:cNvPicPr>
            <a:picLocks noChangeAspect="1"/>
          </p:cNvPicPr>
          <p:nvPr/>
        </p:nvPicPr>
        <p:blipFill>
          <a:blip r:embed="rId3"/>
          <a:stretch>
            <a:fillRect/>
          </a:stretch>
        </p:blipFill>
        <p:spPr>
          <a:xfrm>
            <a:off x="22883566" y="6694964"/>
            <a:ext cx="11044620" cy="11580478"/>
          </a:xfrm>
          <a:prstGeom prst="rect">
            <a:avLst/>
          </a:prstGeom>
        </p:spPr>
      </p:pic>
    </p:spTree>
    <p:extLst>
      <p:ext uri="{BB962C8B-B14F-4D97-AF65-F5344CB8AC3E}">
        <p14:creationId xmlns:p14="http://schemas.microsoft.com/office/powerpoint/2010/main" val="3165878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CB66042-263F-43D9-A34C-0B7E6EA96406}"/>
              </a:ext>
            </a:extLst>
          </p:cNvPr>
          <p:cNvGrpSpPr/>
          <p:nvPr/>
        </p:nvGrpSpPr>
        <p:grpSpPr>
          <a:xfrm>
            <a:off x="8884078" y="17637207"/>
            <a:ext cx="8935453" cy="3749848"/>
            <a:chOff x="8884078" y="17637207"/>
            <a:chExt cx="8935453" cy="3749848"/>
          </a:xfrm>
        </p:grpSpPr>
        <p:pic>
          <p:nvPicPr>
            <p:cNvPr id="15" name="Picture 24" descr="Image preview">
              <a:extLst>
                <a:ext uri="{FF2B5EF4-FFF2-40B4-BE49-F238E27FC236}">
                  <a16:creationId xmlns:a16="http://schemas.microsoft.com/office/drawing/2014/main" id="{3852396B-8FC1-45F2-AB8A-42E7DE393BA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3438" b="61563" l="26979" r="62500">
                          <a14:foregroundMark x1="52812" y1="33984" x2="52812" y2="33984"/>
                          <a14:foregroundMark x1="30625" y1="54844" x2="30729" y2="55547"/>
                          <a14:foregroundMark x1="47292" y1="56406" x2="42292" y2="59062"/>
                          <a14:foregroundMark x1="36771" y1="61563" x2="32188" y2="61328"/>
                          <a14:foregroundMark x1="30729" y1="58438" x2="29792" y2="59531"/>
                          <a14:foregroundMark x1="28229" y1="57734" x2="27187" y2="59141"/>
                          <a14:foregroundMark x1="62604" y1="39297" x2="62604" y2="39297"/>
                          <a14:foregroundMark x1="28229" y1="60859" x2="28229" y2="61016"/>
                          <a14:foregroundMark x1="52812" y1="33438" x2="52812" y2="33438"/>
                          <a14:backgroundMark x1="51146" y1="48750" x2="51146" y2="48750"/>
                        </a14:backgroundRemoval>
                      </a14:imgEffect>
                    </a14:imgLayer>
                  </a14:imgProps>
                </a:ext>
                <a:ext uri="{28A0092B-C50C-407E-A947-70E740481C1C}">
                  <a14:useLocalDpi xmlns:a14="http://schemas.microsoft.com/office/drawing/2010/main" val="0"/>
                </a:ext>
              </a:extLst>
            </a:blip>
            <a:srcRect l="28254" t="31382" r="34028" b="38633"/>
            <a:stretch/>
          </p:blipFill>
          <p:spPr bwMode="auto">
            <a:xfrm>
              <a:off x="14240846" y="18456867"/>
              <a:ext cx="1626858" cy="1694294"/>
            </a:xfrm>
            <a:prstGeom prst="rect">
              <a:avLst/>
            </a:prstGeom>
            <a:noFill/>
          </p:spPr>
        </p:pic>
        <p:pic>
          <p:nvPicPr>
            <p:cNvPr id="16" name="Picture 28" descr="Image preview">
              <a:extLst>
                <a:ext uri="{FF2B5EF4-FFF2-40B4-BE49-F238E27FC236}">
                  <a16:creationId xmlns:a16="http://schemas.microsoft.com/office/drawing/2014/main" id="{BB64B695-3874-4E4D-9C8F-D586341431B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9688" b="47969" l="24896" r="64375">
                          <a14:foregroundMark x1="31458" y1="40781" x2="33750" y2="42656"/>
                          <a14:foregroundMark x1="53125" y1="38594" x2="49792" y2="42422"/>
                          <a14:foregroundMark x1="30208" y1="37891" x2="30208" y2="39141"/>
                          <a14:foregroundMark x1="34063" y1="44766" x2="39583" y2="45000"/>
                          <a14:foregroundMark x1="34792" y1="45156" x2="31042" y2="47344"/>
                          <a14:foregroundMark x1="42917" y1="46875" x2="39688" y2="47188"/>
                          <a14:foregroundMark x1="28229" y1="46719" x2="28750" y2="45938"/>
                          <a14:foregroundMark x1="27813" y1="46172" x2="27813" y2="46172"/>
                          <a14:foregroundMark x1="29375" y1="46484" x2="24896" y2="46719"/>
                          <a14:foregroundMark x1="39896" y1="46641" x2="38542" y2="47969"/>
                          <a14:foregroundMark x1="64375" y1="27500" x2="64375" y2="27500"/>
                          <a14:backgroundMark x1="53021" y1="34609" x2="53021" y2="34609"/>
                        </a14:backgroundRemoval>
                      </a14:imgEffect>
                    </a14:imgLayer>
                  </a14:imgProps>
                </a:ext>
                <a:ext uri="{28A0092B-C50C-407E-A947-70E740481C1C}">
                  <a14:useLocalDpi xmlns:a14="http://schemas.microsoft.com/office/drawing/2010/main" val="0"/>
                </a:ext>
              </a:extLst>
            </a:blip>
            <a:srcRect l="25197" t="16758" r="31640" b="53588"/>
            <a:stretch/>
          </p:blipFill>
          <p:spPr bwMode="auto">
            <a:xfrm>
              <a:off x="12253055" y="18401907"/>
              <a:ext cx="1943496" cy="1749254"/>
            </a:xfrm>
            <a:prstGeom prst="rect">
              <a:avLst/>
            </a:prstGeom>
            <a:noFill/>
          </p:spPr>
        </p:pic>
        <p:pic>
          <p:nvPicPr>
            <p:cNvPr id="17" name="Picture 32" descr="Image preview">
              <a:extLst>
                <a:ext uri="{FF2B5EF4-FFF2-40B4-BE49-F238E27FC236}">
                  <a16:creationId xmlns:a16="http://schemas.microsoft.com/office/drawing/2014/main" id="{6DA6E27A-62BB-4711-B94C-534C6302EA82}"/>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2500" b="41953" l="47604" r="75521">
                          <a14:foregroundMark x1="60208" y1="38438" x2="55417" y2="39453"/>
                          <a14:foregroundMark x1="57188" y1="39609" x2="54792" y2="39609"/>
                          <a14:foregroundMark x1="54271" y1="38984" x2="52292" y2="40547"/>
                          <a14:foregroundMark x1="50625" y1="41016" x2="50625" y2="41016"/>
                          <a14:foregroundMark x1="51042" y1="39922" x2="50313" y2="40313"/>
                          <a14:foregroundMark x1="49792" y1="40313" x2="49375" y2="41016"/>
                          <a14:foregroundMark x1="48125" y1="41563" x2="47604" y2="41953"/>
                        </a14:backgroundRemoval>
                      </a14:imgEffect>
                    </a14:imgLayer>
                  </a14:imgProps>
                </a:ext>
                <a:ext uri="{28A0092B-C50C-407E-A947-70E740481C1C}">
                  <a14:useLocalDpi xmlns:a14="http://schemas.microsoft.com/office/drawing/2010/main" val="0"/>
                </a:ext>
              </a:extLst>
            </a:blip>
            <a:srcRect l="47410" t="9513" r="21330" b="59000"/>
            <a:stretch/>
          </p:blipFill>
          <p:spPr bwMode="auto">
            <a:xfrm>
              <a:off x="10751478" y="18063666"/>
              <a:ext cx="1586522" cy="2093476"/>
            </a:xfrm>
            <a:prstGeom prst="rect">
              <a:avLst/>
            </a:prstGeom>
            <a:noFill/>
          </p:spPr>
        </p:pic>
        <p:pic>
          <p:nvPicPr>
            <p:cNvPr id="18" name="Picture 34" descr="Image preview">
              <a:extLst>
                <a:ext uri="{FF2B5EF4-FFF2-40B4-BE49-F238E27FC236}">
                  <a16:creationId xmlns:a16="http://schemas.microsoft.com/office/drawing/2014/main" id="{B1BC1366-64A0-4B01-B7CC-253A6C9EA487}"/>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6797" b="44375" l="38750" r="68958">
                          <a14:foregroundMark x1="48542" y1="40000" x2="46667" y2="42188"/>
                          <a14:foregroundMark x1="51146" y1="40000" x2="50833" y2="42266"/>
                          <a14:foregroundMark x1="53021" y1="42891" x2="46667" y2="44141"/>
                          <a14:foregroundMark x1="45625" y1="43672" x2="42500" y2="44453"/>
                          <a14:foregroundMark x1="40521" y1="43750" x2="38750" y2="44219"/>
                          <a14:foregroundMark x1="56042" y1="16797" x2="56042" y2="16797"/>
                          <a14:foregroundMark x1="68958" y1="26094" x2="68958" y2="26094"/>
                          <a14:backgroundMark x1="41354" y1="24453" x2="41354" y2="24453"/>
                        </a14:backgroundRemoval>
                      </a14:imgEffect>
                    </a14:imgLayer>
                  </a14:imgProps>
                </a:ext>
                <a:ext uri="{28A0092B-C50C-407E-A947-70E740481C1C}">
                  <a14:useLocalDpi xmlns:a14="http://schemas.microsoft.com/office/drawing/2010/main" val="0"/>
                </a:ext>
              </a:extLst>
            </a:blip>
            <a:srcRect l="36793" t="14162" r="29322" b="58493"/>
            <a:stretch/>
          </p:blipFill>
          <p:spPr bwMode="auto">
            <a:xfrm>
              <a:off x="8884078" y="18246217"/>
              <a:ext cx="1807688" cy="1910925"/>
            </a:xfrm>
            <a:prstGeom prst="rect">
              <a:avLst/>
            </a:prstGeom>
            <a:noFill/>
          </p:spPr>
        </p:pic>
        <p:sp>
          <p:nvSpPr>
            <p:cNvPr id="19" name="Rectangle 18">
              <a:extLst>
                <a:ext uri="{FF2B5EF4-FFF2-40B4-BE49-F238E27FC236}">
                  <a16:creationId xmlns:a16="http://schemas.microsoft.com/office/drawing/2014/main" id="{B1F5941B-E70E-4B11-9997-E9FFEDDD2D8A}"/>
                </a:ext>
              </a:extLst>
            </p:cNvPr>
            <p:cNvSpPr/>
            <p:nvPr/>
          </p:nvSpPr>
          <p:spPr>
            <a:xfrm>
              <a:off x="9035932" y="20364511"/>
              <a:ext cx="1213956" cy="524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ea typeface="Ebrima" panose="02000000000000000000" pitchFamily="2" charset="0"/>
                  <a:cs typeface="Times New Roman" panose="02020603050405020304" pitchFamily="18" charset="0"/>
                </a:rPr>
                <a:t>Power grasp</a:t>
              </a:r>
            </a:p>
          </p:txBody>
        </p:sp>
        <p:sp>
          <p:nvSpPr>
            <p:cNvPr id="20" name="Rectangle 19">
              <a:extLst>
                <a:ext uri="{FF2B5EF4-FFF2-40B4-BE49-F238E27FC236}">
                  <a16:creationId xmlns:a16="http://schemas.microsoft.com/office/drawing/2014/main" id="{2EC8FBE3-6B81-4C09-92E5-46A7C9BDDC6C}"/>
                </a:ext>
              </a:extLst>
            </p:cNvPr>
            <p:cNvSpPr/>
            <p:nvPr/>
          </p:nvSpPr>
          <p:spPr>
            <a:xfrm>
              <a:off x="10691766" y="20452737"/>
              <a:ext cx="1213957" cy="398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ea typeface="Ebrima" panose="02000000000000000000" pitchFamily="2" charset="0"/>
                  <a:cs typeface="Times New Roman" panose="02020603050405020304" pitchFamily="18" charset="0"/>
                </a:rPr>
                <a:t>Lateral pinch</a:t>
              </a:r>
            </a:p>
          </p:txBody>
        </p:sp>
        <p:sp>
          <p:nvSpPr>
            <p:cNvPr id="21" name="Rectangle 20">
              <a:extLst>
                <a:ext uri="{FF2B5EF4-FFF2-40B4-BE49-F238E27FC236}">
                  <a16:creationId xmlns:a16="http://schemas.microsoft.com/office/drawing/2014/main" id="{028A18EF-5667-43CF-8371-54E644A7272C}"/>
                </a:ext>
              </a:extLst>
            </p:cNvPr>
            <p:cNvSpPr/>
            <p:nvPr/>
          </p:nvSpPr>
          <p:spPr>
            <a:xfrm>
              <a:off x="11980045" y="20443474"/>
              <a:ext cx="1900711" cy="398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ea typeface="Ebrima" panose="02000000000000000000" pitchFamily="2" charset="0"/>
                  <a:cs typeface="Times New Roman" panose="02020603050405020304" pitchFamily="18" charset="0"/>
                </a:rPr>
                <a:t>Two finger pinch</a:t>
              </a:r>
            </a:p>
          </p:txBody>
        </p:sp>
        <p:sp>
          <p:nvSpPr>
            <p:cNvPr id="22" name="Rectangle 21">
              <a:extLst>
                <a:ext uri="{FF2B5EF4-FFF2-40B4-BE49-F238E27FC236}">
                  <a16:creationId xmlns:a16="http://schemas.microsoft.com/office/drawing/2014/main" id="{A00667D9-CE16-4B53-B2DF-0C246993E915}"/>
                </a:ext>
              </a:extLst>
            </p:cNvPr>
            <p:cNvSpPr/>
            <p:nvPr/>
          </p:nvSpPr>
          <p:spPr>
            <a:xfrm>
              <a:off x="13857550" y="20448574"/>
              <a:ext cx="2010154" cy="398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ea typeface="Ebrima" panose="02000000000000000000" pitchFamily="2" charset="0"/>
                  <a:cs typeface="Times New Roman" panose="02020603050405020304" pitchFamily="18" charset="0"/>
                </a:rPr>
                <a:t>Three finger pinch</a:t>
              </a:r>
            </a:p>
          </p:txBody>
        </p:sp>
        <p:grpSp>
          <p:nvGrpSpPr>
            <p:cNvPr id="2" name="Group 1">
              <a:extLst>
                <a:ext uri="{FF2B5EF4-FFF2-40B4-BE49-F238E27FC236}">
                  <a16:creationId xmlns:a16="http://schemas.microsoft.com/office/drawing/2014/main" id="{A7787ECA-3AE6-4961-A4A9-6EB7ED4C2270}"/>
                </a:ext>
              </a:extLst>
            </p:cNvPr>
            <p:cNvGrpSpPr/>
            <p:nvPr/>
          </p:nvGrpSpPr>
          <p:grpSpPr>
            <a:xfrm>
              <a:off x="15809377" y="17637207"/>
              <a:ext cx="2010154" cy="3749848"/>
              <a:chOff x="19706431" y="14014328"/>
              <a:chExt cx="2126440" cy="4047358"/>
            </a:xfrm>
          </p:grpSpPr>
          <p:pic>
            <p:nvPicPr>
              <p:cNvPr id="24" name="Picture 23">
                <a:extLst>
                  <a:ext uri="{FF2B5EF4-FFF2-40B4-BE49-F238E27FC236}">
                    <a16:creationId xmlns:a16="http://schemas.microsoft.com/office/drawing/2014/main" id="{22D2ABD0-6EBA-405A-8643-A3776D33E08D}"/>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8303" b="76354" l="27273" r="74343">
                            <a14:foregroundMark x1="55556" y1="8303" x2="55556" y2="8303"/>
                            <a14:foregroundMark x1="60404" y1="8303" x2="60404" y2="8303"/>
                            <a14:foregroundMark x1="60808" y1="41155" x2="61212" y2="41877"/>
                            <a14:foregroundMark x1="62222" y1="42780" x2="62222" y2="40975"/>
                            <a14:backgroundMark x1="41212" y1="44765" x2="39798" y2="57040"/>
                            <a14:backgroundMark x1="42222" y1="48195" x2="40000" y2="55957"/>
                            <a14:backgroundMark x1="42626" y1="47653" x2="40606" y2="54693"/>
                            <a14:backgroundMark x1="42424" y1="44946" x2="41818" y2="47292"/>
                            <a14:backgroundMark x1="43232" y1="43321" x2="41818" y2="49819"/>
                            <a14:backgroundMark x1="67071" y1="58303" x2="67071" y2="58303"/>
                            <a14:backgroundMark x1="67071" y1="57581" x2="67475" y2="59747"/>
                            <a14:backgroundMark x1="66465" y1="57581" x2="66465" y2="57581"/>
                            <a14:backgroundMark x1="66667" y1="58123" x2="66667" y2="58123"/>
                            <a14:backgroundMark x1="66869" y1="58845" x2="66869" y2="58845"/>
                            <a14:backgroundMark x1="66465" y1="56679" x2="66465" y2="56679"/>
                            <a14:backgroundMark x1="66465" y1="56137" x2="66465" y2="56137"/>
                            <a14:backgroundMark x1="66263" y1="55776" x2="66263" y2="55776"/>
                            <a14:backgroundMark x1="66061" y1="55235" x2="66061" y2="55235"/>
                            <a14:backgroundMark x1="66465" y1="55776" x2="66465" y2="55776"/>
                            <a14:backgroundMark x1="66465" y1="56137" x2="66465" y2="56137"/>
                            <a14:backgroundMark x1="66465" y1="56137" x2="66465" y2="56137"/>
                            <a14:backgroundMark x1="66465" y1="56137" x2="66465" y2="56137"/>
                            <a14:backgroundMark x1="42020" y1="50361" x2="40606" y2="55957"/>
                            <a14:backgroundMark x1="41616" y1="50542" x2="37980" y2="60108"/>
                            <a14:backgroundMark x1="39798" y1="57040" x2="38586" y2="60108"/>
                            <a14:backgroundMark x1="40000" y1="56318" x2="38586" y2="60289"/>
                            <a14:backgroundMark x1="43434" y1="42419" x2="42222" y2="50181"/>
                          </a14:backgroundRemoval>
                        </a14:imgEffect>
                        <a14:imgEffect>
                          <a14:sharpenSoften amount="25000"/>
                        </a14:imgEffect>
                        <a14:imgEffect>
                          <a14:saturation sat="66000"/>
                        </a14:imgEffect>
                      </a14:imgLayer>
                    </a14:imgProps>
                  </a:ext>
                </a:extLst>
              </a:blip>
              <a:srcRect l="21452" r="19702" b="14972"/>
              <a:stretch/>
            </p:blipFill>
            <p:spPr>
              <a:xfrm>
                <a:off x="19706431" y="14014328"/>
                <a:ext cx="1775868" cy="2871808"/>
              </a:xfrm>
              <a:prstGeom prst="rect">
                <a:avLst/>
              </a:prstGeom>
              <a:noFill/>
            </p:spPr>
          </p:pic>
          <p:grpSp>
            <p:nvGrpSpPr>
              <p:cNvPr id="8" name="Group 7">
                <a:extLst>
                  <a:ext uri="{FF2B5EF4-FFF2-40B4-BE49-F238E27FC236}">
                    <a16:creationId xmlns:a16="http://schemas.microsoft.com/office/drawing/2014/main" id="{85688E35-CEA0-4390-BCBC-5AB9B1B6307F}"/>
                  </a:ext>
                </a:extLst>
              </p:cNvPr>
              <p:cNvGrpSpPr/>
              <p:nvPr/>
            </p:nvGrpSpPr>
            <p:grpSpPr>
              <a:xfrm>
                <a:off x="20057003" y="15706201"/>
                <a:ext cx="1775868" cy="2355485"/>
                <a:chOff x="17801782" y="10444329"/>
                <a:chExt cx="1775868" cy="2355485"/>
              </a:xfrm>
              <a:noFill/>
            </p:grpSpPr>
            <p:sp>
              <p:nvSpPr>
                <p:cNvPr id="9" name="Rectangle 8">
                  <a:extLst>
                    <a:ext uri="{FF2B5EF4-FFF2-40B4-BE49-F238E27FC236}">
                      <a16:creationId xmlns:a16="http://schemas.microsoft.com/office/drawing/2014/main" id="{87619E43-0E49-4412-B21A-ACAFE0BF961B}"/>
                    </a:ext>
                  </a:extLst>
                </p:cNvPr>
                <p:cNvSpPr/>
                <p:nvPr/>
              </p:nvSpPr>
              <p:spPr>
                <a:xfrm>
                  <a:off x="17801782" y="12388892"/>
                  <a:ext cx="1775868" cy="4109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ea typeface="Ebrima" panose="02000000000000000000" pitchFamily="2" charset="0"/>
                      <a:cs typeface="Times New Roman" panose="02020603050405020304" pitchFamily="18" charset="0"/>
                    </a:rPr>
                    <a:t>sEMG electrodes</a:t>
                  </a:r>
                </a:p>
              </p:txBody>
            </p:sp>
            <p:cxnSp>
              <p:nvCxnSpPr>
                <p:cNvPr id="10" name="Straight Arrow Connector 9">
                  <a:extLst>
                    <a:ext uri="{FF2B5EF4-FFF2-40B4-BE49-F238E27FC236}">
                      <a16:creationId xmlns:a16="http://schemas.microsoft.com/office/drawing/2014/main" id="{D26183F0-9F2D-4BE7-B159-43319E5E49A4}"/>
                    </a:ext>
                  </a:extLst>
                </p:cNvPr>
                <p:cNvCxnSpPr>
                  <a:cxnSpLocks/>
                </p:cNvCxnSpPr>
                <p:nvPr/>
              </p:nvCxnSpPr>
              <p:spPr>
                <a:xfrm flipH="1" flipV="1">
                  <a:off x="18575352" y="10444329"/>
                  <a:ext cx="76244" cy="1730117"/>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56910A-2644-48A4-9A33-F476D59A8ECD}"/>
                    </a:ext>
                  </a:extLst>
                </p:cNvPr>
                <p:cNvCxnSpPr>
                  <a:cxnSpLocks/>
                </p:cNvCxnSpPr>
                <p:nvPr/>
              </p:nvCxnSpPr>
              <p:spPr>
                <a:xfrm flipV="1">
                  <a:off x="18651596" y="11412842"/>
                  <a:ext cx="219031" cy="735521"/>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41A623-93D7-448B-9317-2D4E8827F714}"/>
                    </a:ext>
                  </a:extLst>
                </p:cNvPr>
                <p:cNvCxnSpPr>
                  <a:cxnSpLocks/>
                </p:cNvCxnSpPr>
                <p:nvPr/>
              </p:nvCxnSpPr>
              <p:spPr>
                <a:xfrm flipH="1" flipV="1">
                  <a:off x="17870502" y="11131842"/>
                  <a:ext cx="781094" cy="1016521"/>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pic>
        <p:nvPicPr>
          <p:cNvPr id="27" name="Picture 26">
            <a:extLst>
              <a:ext uri="{FF2B5EF4-FFF2-40B4-BE49-F238E27FC236}">
                <a16:creationId xmlns:a16="http://schemas.microsoft.com/office/drawing/2014/main" id="{5E86CE58-75FB-4622-87BA-8F65229A81D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2939" y="7276849"/>
            <a:ext cx="6809822" cy="5791702"/>
          </a:xfrm>
          <a:prstGeom prst="rect">
            <a:avLst/>
          </a:prstGeom>
        </p:spPr>
      </p:pic>
      <p:pic>
        <p:nvPicPr>
          <p:cNvPr id="13" name="Picture 12">
            <a:extLst>
              <a:ext uri="{FF2B5EF4-FFF2-40B4-BE49-F238E27FC236}">
                <a16:creationId xmlns:a16="http://schemas.microsoft.com/office/drawing/2014/main" id="{2E4311EE-BB8F-4D33-A003-10F8A86879A3}"/>
              </a:ext>
            </a:extLst>
          </p:cNvPr>
          <p:cNvPicPr>
            <a:picLocks noChangeAspect="1"/>
          </p:cNvPicPr>
          <p:nvPr/>
        </p:nvPicPr>
        <p:blipFill rotWithShape="1">
          <a:blip r:embed="rId13">
            <a:extLst>
              <a:ext uri="{28A0092B-C50C-407E-A947-70E740481C1C}">
                <a14:useLocalDpi xmlns:a14="http://schemas.microsoft.com/office/drawing/2010/main" val="0"/>
              </a:ext>
            </a:extLst>
          </a:blip>
          <a:srcRect l="2002" t="4511" r="2254" b="6125"/>
          <a:stretch/>
        </p:blipFill>
        <p:spPr>
          <a:xfrm>
            <a:off x="16386629" y="7881257"/>
            <a:ext cx="8650514" cy="3759200"/>
          </a:xfrm>
          <a:prstGeom prst="rect">
            <a:avLst/>
          </a:prstGeom>
        </p:spPr>
      </p:pic>
    </p:spTree>
    <p:extLst>
      <p:ext uri="{BB962C8B-B14F-4D97-AF65-F5344CB8AC3E}">
        <p14:creationId xmlns:p14="http://schemas.microsoft.com/office/powerpoint/2010/main" val="358261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3696F6C-D201-4194-A45B-49222C299602}"/>
              </a:ext>
            </a:extLst>
          </p:cNvPr>
          <p:cNvGrpSpPr/>
          <p:nvPr/>
        </p:nvGrpSpPr>
        <p:grpSpPr>
          <a:xfrm>
            <a:off x="1659829" y="11639350"/>
            <a:ext cx="18288000" cy="2033377"/>
            <a:chOff x="-1481577" y="15857764"/>
            <a:chExt cx="18288000" cy="2033377"/>
          </a:xfrm>
        </p:grpSpPr>
        <p:grpSp>
          <p:nvGrpSpPr>
            <p:cNvPr id="50" name="Group 49">
              <a:extLst>
                <a:ext uri="{FF2B5EF4-FFF2-40B4-BE49-F238E27FC236}">
                  <a16:creationId xmlns:a16="http://schemas.microsoft.com/office/drawing/2014/main" id="{8AAC37AC-63A2-483F-B722-11A2FA98223F}"/>
                </a:ext>
              </a:extLst>
            </p:cNvPr>
            <p:cNvGrpSpPr/>
            <p:nvPr/>
          </p:nvGrpSpPr>
          <p:grpSpPr>
            <a:xfrm>
              <a:off x="-1481577" y="15857764"/>
              <a:ext cx="18288000" cy="2033377"/>
              <a:chOff x="14020800" y="14246582"/>
              <a:chExt cx="18288000" cy="2033377"/>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0D9B6EA-71B1-4F4C-B854-DB87FD7CA42E}"/>
                      </a:ext>
                    </a:extLst>
                  </p:cNvPr>
                  <p:cNvSpPr txBox="1"/>
                  <p:nvPr/>
                </p:nvSpPr>
                <p:spPr>
                  <a:xfrm>
                    <a:off x="14020800" y="14246582"/>
                    <a:ext cx="18288000" cy="2033377"/>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b="1" i="1" smtClean="0">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𝒇</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𝟎</m:t>
                              </m:r>
                            </m:sup>
                          </m:s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up>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𝑪</m:t>
                              </m:r>
                              <m:d>
                                <m:d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𝝎</m:t>
                                  </m:r>
                                </m:e>
                              </m:d>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𝒅</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𝝎</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𝒂𝒊</m:t>
                                  </m:r>
                                  <m:d>
                                    <m:d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e>
                                  </m:d>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𝟐</m:t>
                                  </m:r>
                                </m:sup>
                              </m:sSup>
                            </m:e>
                          </m:nary>
                        </m:oMath>
                      </m:oMathPara>
                    </a14:m>
                    <a:endParaRPr lang="en-US" sz="2000" b="1" dirty="0">
                      <a:solidFill>
                        <a:srgbClr val="F56C2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&lt;</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𝒇</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&gt; = </m:t>
                          </m:r>
                          <m:nary>
                            <m:naryPr>
                              <m:limLoc m:val="subSup"/>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up>
                            <m:e>
                              <m:f>
                                <m:f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𝑪</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𝝎</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num>
                                <m:den>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&lt;</m:t>
                                  </m:r>
                                  <m:sSup>
                                    <m:sSup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𝒇</m:t>
                                      </m:r>
                                    </m:e>
                                    <m: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𝟎</m:t>
                                      </m:r>
                                    </m:sup>
                                  </m:sSup>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&gt;</m:t>
                                  </m:r>
                                </m:den>
                              </m:f>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𝝎</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𝒅</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𝝎</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𝒇</m:t>
                                  </m:r>
                                </m:e>
                                <m:sub>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𝒊𝒏</m:t>
                                  </m:r>
                                </m:sub>
                              </m:sSub>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𝒕</m:t>
                              </m:r>
                              <m:r>
                                <a:rPr lang="en-US" sz="2000" b="1" i="1">
                                  <a:solidFill>
                                    <a:srgbClr val="F56C21"/>
                                  </a:solidFill>
                                  <a:effectLst/>
                                  <a:latin typeface="Cambria Math" panose="02040503050406030204" pitchFamily="18" charset="0"/>
                                  <a:ea typeface="Times New Roman" panose="02020603050405020304" pitchFamily="18" charset="0"/>
                                  <a:cs typeface="Times New Roman" panose="02020603050405020304" pitchFamily="18" charset="0"/>
                                </a:rPr>
                                <m:t>)</m:t>
                              </m:r>
                            </m:e>
                          </m:nary>
                        </m:oMath>
                      </m:oMathPara>
                    </a14:m>
                    <a:endParaRPr lang="en-US" sz="2000" b="1" dirty="0">
                      <a:solidFill>
                        <a:srgbClr val="F56C2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b="1" dirty="0">
                        <a:solidFill>
                          <a:srgbClr val="F56C21"/>
                        </a:solidFill>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40" name="TextBox 39">
                    <a:extLst>
                      <a:ext uri="{FF2B5EF4-FFF2-40B4-BE49-F238E27FC236}">
                        <a16:creationId xmlns:a16="http://schemas.microsoft.com/office/drawing/2014/main" id="{E0D9B6EA-71B1-4F4C-B854-DB87FD7CA42E}"/>
                      </a:ext>
                    </a:extLst>
                  </p:cNvPr>
                  <p:cNvSpPr txBox="1">
                    <a:spLocks noRot="1" noChangeAspect="1" noMove="1" noResize="1" noEditPoints="1" noAdjustHandles="1" noChangeArrowheads="1" noChangeShapeType="1" noTextEdit="1"/>
                  </p:cNvSpPr>
                  <p:nvPr/>
                </p:nvSpPr>
                <p:spPr>
                  <a:xfrm>
                    <a:off x="14020800" y="14246582"/>
                    <a:ext cx="18288000" cy="2033377"/>
                  </a:xfrm>
                  <a:prstGeom prst="rect">
                    <a:avLst/>
                  </a:prstGeom>
                  <a:blipFill>
                    <a:blip r:embed="rId3"/>
                    <a:stretch>
                      <a:fillRect/>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DA4915AB-D64E-4048-A343-AFAD949F5804}"/>
                  </a:ext>
                </a:extLst>
              </p:cNvPr>
              <p:cNvCxnSpPr>
                <a:cxnSpLocks/>
              </p:cNvCxnSpPr>
              <p:nvPr/>
            </p:nvCxnSpPr>
            <p:spPr>
              <a:xfrm>
                <a:off x="21836851" y="14446698"/>
                <a:ext cx="0" cy="343677"/>
              </a:xfrm>
              <a:prstGeom prst="line">
                <a:avLst/>
              </a:prstGeom>
              <a:ln w="19050">
                <a:solidFill>
                  <a:srgbClr val="F16C24"/>
                </a:solidFill>
              </a:ln>
            </p:spPr>
            <p:style>
              <a:lnRef idx="1">
                <a:schemeClr val="accent1"/>
              </a:lnRef>
              <a:fillRef idx="0">
                <a:schemeClr val="accent1"/>
              </a:fillRef>
              <a:effectRef idx="0">
                <a:schemeClr val="accent1"/>
              </a:effectRef>
              <a:fontRef idx="minor">
                <a:schemeClr val="tx1"/>
              </a:fontRef>
            </p:style>
          </p:cxnSp>
        </p:grpSp>
        <p:cxnSp>
          <p:nvCxnSpPr>
            <p:cNvPr id="55" name="Straight Connector 54">
              <a:extLst>
                <a:ext uri="{FF2B5EF4-FFF2-40B4-BE49-F238E27FC236}">
                  <a16:creationId xmlns:a16="http://schemas.microsoft.com/office/drawing/2014/main" id="{FDBAED05-CDCA-4E14-A45B-0708F68E1C09}"/>
                </a:ext>
              </a:extLst>
            </p:cNvPr>
            <p:cNvCxnSpPr>
              <a:cxnSpLocks/>
            </p:cNvCxnSpPr>
            <p:nvPr/>
          </p:nvCxnSpPr>
          <p:spPr>
            <a:xfrm>
              <a:off x="6212554" y="16787538"/>
              <a:ext cx="0" cy="343677"/>
            </a:xfrm>
            <a:prstGeom prst="line">
              <a:avLst/>
            </a:prstGeom>
            <a:ln w="19050">
              <a:solidFill>
                <a:srgbClr val="F16C24"/>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91371DC2-E2C5-4352-8F08-F38F7BDE6054}"/>
              </a:ext>
            </a:extLst>
          </p:cNvPr>
          <p:cNvSpPr/>
          <p:nvPr/>
        </p:nvSpPr>
        <p:spPr>
          <a:xfrm>
            <a:off x="2381251" y="14903866"/>
            <a:ext cx="1676400"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sEMG measurements</a:t>
            </a:r>
          </a:p>
        </p:txBody>
      </p:sp>
      <p:sp>
        <p:nvSpPr>
          <p:cNvPr id="26" name="Rectangle 25">
            <a:extLst>
              <a:ext uri="{FF2B5EF4-FFF2-40B4-BE49-F238E27FC236}">
                <a16:creationId xmlns:a16="http://schemas.microsoft.com/office/drawing/2014/main" id="{B03EB077-3CCF-48BD-879D-54593C64578E}"/>
              </a:ext>
            </a:extLst>
          </p:cNvPr>
          <p:cNvSpPr/>
          <p:nvPr/>
        </p:nvSpPr>
        <p:spPr>
          <a:xfrm>
            <a:off x="8671437" y="13445791"/>
            <a:ext cx="4282563"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Joint time-frequency distribution</a:t>
            </a:r>
          </a:p>
        </p:txBody>
      </p:sp>
      <p:sp>
        <p:nvSpPr>
          <p:cNvPr id="27" name="Rectangle 26">
            <a:extLst>
              <a:ext uri="{FF2B5EF4-FFF2-40B4-BE49-F238E27FC236}">
                <a16:creationId xmlns:a16="http://schemas.microsoft.com/office/drawing/2014/main" id="{7C8C2F22-8F9E-49FE-8363-06E3DFAD5ECF}"/>
              </a:ext>
            </a:extLst>
          </p:cNvPr>
          <p:cNvSpPr/>
          <p:nvPr/>
        </p:nvSpPr>
        <p:spPr>
          <a:xfrm>
            <a:off x="6026211" y="14903866"/>
            <a:ext cx="1287236"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Filter       (10-400 Hz)</a:t>
            </a:r>
          </a:p>
        </p:txBody>
      </p:sp>
      <p:sp>
        <p:nvSpPr>
          <p:cNvPr id="31" name="Rectangle 30">
            <a:extLst>
              <a:ext uri="{FF2B5EF4-FFF2-40B4-BE49-F238E27FC236}">
                <a16:creationId xmlns:a16="http://schemas.microsoft.com/office/drawing/2014/main" id="{50BAA505-81D2-4975-84AB-9D9630A0B7B1}"/>
              </a:ext>
            </a:extLst>
          </p:cNvPr>
          <p:cNvSpPr/>
          <p:nvPr/>
        </p:nvSpPr>
        <p:spPr>
          <a:xfrm>
            <a:off x="14435453" y="12102967"/>
            <a:ext cx="1287236"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Fatigue estimation</a:t>
            </a:r>
          </a:p>
        </p:txBody>
      </p:sp>
      <p:sp>
        <p:nvSpPr>
          <p:cNvPr id="32" name="Rectangle 31">
            <a:extLst>
              <a:ext uri="{FF2B5EF4-FFF2-40B4-BE49-F238E27FC236}">
                <a16:creationId xmlns:a16="http://schemas.microsoft.com/office/drawing/2014/main" id="{7BD71EC2-42DE-4A15-AEFE-AA6B52B9DD55}"/>
              </a:ext>
            </a:extLst>
          </p:cNvPr>
          <p:cNvSpPr/>
          <p:nvPr/>
        </p:nvSpPr>
        <p:spPr>
          <a:xfrm>
            <a:off x="6064311" y="10899968"/>
            <a:ext cx="9917208"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16C24"/>
                </a:solidFill>
              </a:rPr>
              <a:t>Probability density of sEMG signal amplitude, a</a:t>
            </a:r>
            <a:r>
              <a:rPr lang="en-US" baseline="-25000" dirty="0">
                <a:solidFill>
                  <a:srgbClr val="F16C24"/>
                </a:solidFill>
              </a:rPr>
              <a:t>i</a:t>
            </a:r>
            <a:r>
              <a:rPr lang="en-US" dirty="0">
                <a:solidFill>
                  <a:srgbClr val="F16C24"/>
                </a:solidFill>
              </a:rPr>
              <a:t>(t), is analyzed in conjunction with instantaneous frequency, f</a:t>
            </a:r>
            <a:r>
              <a:rPr lang="en-US" baseline="-25000" dirty="0">
                <a:solidFill>
                  <a:srgbClr val="F16C24"/>
                </a:solidFill>
              </a:rPr>
              <a:t>in</a:t>
            </a:r>
            <a:r>
              <a:rPr lang="en-US" dirty="0">
                <a:solidFill>
                  <a:srgbClr val="F16C24"/>
                </a:solidFill>
              </a:rPr>
              <a:t>(t), to model and predict “neural drive”, a correlate of fatigue that can be modeled</a:t>
            </a:r>
          </a:p>
        </p:txBody>
      </p:sp>
      <p:sp>
        <p:nvSpPr>
          <p:cNvPr id="62" name="Rectangle 61">
            <a:extLst>
              <a:ext uri="{FF2B5EF4-FFF2-40B4-BE49-F238E27FC236}">
                <a16:creationId xmlns:a16="http://schemas.microsoft.com/office/drawing/2014/main" id="{B647A32A-0D97-4B85-92D4-73D768D7101B}"/>
              </a:ext>
            </a:extLst>
          </p:cNvPr>
          <p:cNvSpPr/>
          <p:nvPr/>
        </p:nvSpPr>
        <p:spPr>
          <a:xfrm>
            <a:off x="8662547" y="16219567"/>
            <a:ext cx="4282563"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Non-negative Matrix Factorization</a:t>
            </a:r>
          </a:p>
        </p:txBody>
      </p:sp>
      <p:sp>
        <p:nvSpPr>
          <p:cNvPr id="67" name="Rectangle 66">
            <a:extLst>
              <a:ext uri="{FF2B5EF4-FFF2-40B4-BE49-F238E27FC236}">
                <a16:creationId xmlns:a16="http://schemas.microsoft.com/office/drawing/2014/main" id="{AA2DED83-8AB7-4FF5-B8F2-65D7184064B4}"/>
              </a:ext>
            </a:extLst>
          </p:cNvPr>
          <p:cNvSpPr/>
          <p:nvPr/>
        </p:nvSpPr>
        <p:spPr>
          <a:xfrm>
            <a:off x="14407874" y="15216254"/>
            <a:ext cx="1287236" cy="704849"/>
          </a:xfrm>
          <a:prstGeom prst="rect">
            <a:avLst/>
          </a:prstGeom>
          <a:solidFill>
            <a:srgbClr val="F16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Intent estimation</a:t>
            </a:r>
          </a:p>
        </p:txBody>
      </p:sp>
      <p:sp>
        <p:nvSpPr>
          <p:cNvPr id="68" name="Arrow: Right 67">
            <a:extLst>
              <a:ext uri="{FF2B5EF4-FFF2-40B4-BE49-F238E27FC236}">
                <a16:creationId xmlns:a16="http://schemas.microsoft.com/office/drawing/2014/main" id="{B691B6D2-C1A1-438B-9F91-E34CFDBED57D}"/>
              </a:ext>
            </a:extLst>
          </p:cNvPr>
          <p:cNvSpPr/>
          <p:nvPr/>
        </p:nvSpPr>
        <p:spPr>
          <a:xfrm>
            <a:off x="4502634" y="13871351"/>
            <a:ext cx="978408" cy="484632"/>
          </a:xfrm>
          <a:prstGeom prst="rightArrow">
            <a:avLst>
              <a:gd name="adj1" fmla="val 50000"/>
              <a:gd name="adj2" fmla="val 85377"/>
            </a:avLst>
          </a:prstGeom>
          <a:solidFill>
            <a:srgbClr val="F16C24"/>
          </a:solidFill>
          <a:ln>
            <a:solidFill>
              <a:srgbClr val="F16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Right 68">
            <a:extLst>
              <a:ext uri="{FF2B5EF4-FFF2-40B4-BE49-F238E27FC236}">
                <a16:creationId xmlns:a16="http://schemas.microsoft.com/office/drawing/2014/main" id="{A273BF94-CCEC-481B-A41E-3CB290FDEFD7}"/>
              </a:ext>
            </a:extLst>
          </p:cNvPr>
          <p:cNvSpPr/>
          <p:nvPr/>
        </p:nvSpPr>
        <p:spPr>
          <a:xfrm rot="18785887">
            <a:off x="7396512" y="12856109"/>
            <a:ext cx="978408" cy="484632"/>
          </a:xfrm>
          <a:prstGeom prst="rightArrow">
            <a:avLst>
              <a:gd name="adj1" fmla="val 50000"/>
              <a:gd name="adj2" fmla="val 85377"/>
            </a:avLst>
          </a:prstGeom>
          <a:solidFill>
            <a:srgbClr val="F16C24"/>
          </a:solidFill>
          <a:ln>
            <a:solidFill>
              <a:srgbClr val="F16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A64103CC-97B0-490A-B192-D28FC8540D94}"/>
              </a:ext>
            </a:extLst>
          </p:cNvPr>
          <p:cNvSpPr/>
          <p:nvPr/>
        </p:nvSpPr>
        <p:spPr>
          <a:xfrm rot="2183202">
            <a:off x="7422902" y="14480637"/>
            <a:ext cx="978408" cy="484632"/>
          </a:xfrm>
          <a:prstGeom prst="rightArrow">
            <a:avLst>
              <a:gd name="adj1" fmla="val 50000"/>
              <a:gd name="adj2" fmla="val 85377"/>
            </a:avLst>
          </a:prstGeom>
          <a:solidFill>
            <a:srgbClr val="F16C24"/>
          </a:solidFill>
          <a:ln>
            <a:solidFill>
              <a:srgbClr val="F16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ta Filter Icons - Download Free Vector Icons | Noun Project">
            <a:extLst>
              <a:ext uri="{FF2B5EF4-FFF2-40B4-BE49-F238E27FC236}">
                <a16:creationId xmlns:a16="http://schemas.microsoft.com/office/drawing/2014/main" id="{A4C9B51C-EB9B-4B3F-9768-409AC59FEC15}"/>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artisticMosiaicBubbles/>
                    </a14:imgEffect>
                    <a14:imgEffect>
                      <a14:sharpenSoften amount="61000"/>
                    </a14:imgEffect>
                    <a14:imgEffect>
                      <a14:colorTemperature colorTemp="3098"/>
                    </a14:imgEffect>
                    <a14:imgEffect>
                      <a14:saturation sat="0"/>
                    </a14:imgEffect>
                    <a14:imgEffect>
                      <a14:brightnessContrast bright="39000" contrast="-15000"/>
                    </a14:imgEffect>
                  </a14:imgLayer>
                </a14:imgProps>
              </a:ext>
              <a:ext uri="{28A0092B-C50C-407E-A947-70E740481C1C}">
                <a14:useLocalDpi xmlns:a14="http://schemas.microsoft.com/office/drawing/2010/main" val="0"/>
              </a:ext>
            </a:extLst>
          </a:blip>
          <a:srcRect/>
          <a:stretch>
            <a:fillRect/>
          </a:stretch>
        </p:blipFill>
        <p:spPr bwMode="auto">
          <a:xfrm>
            <a:off x="5762206" y="13043272"/>
            <a:ext cx="1638812" cy="1638812"/>
          </a:xfrm>
          <a:prstGeom prst="rect">
            <a:avLst/>
          </a:prstGeom>
          <a:noFill/>
          <a:extLst>
            <a:ext uri="{909E8E84-426E-40DD-AFC4-6F175D3DCCD1}">
              <a14:hiddenFill xmlns:a14="http://schemas.microsoft.com/office/drawing/2010/main">
                <a:solidFill>
                  <a:srgbClr val="FFFFFF"/>
                </a:solidFill>
              </a14:hiddenFill>
            </a:ext>
          </a:extLst>
        </p:spPr>
      </p:pic>
      <p:sp>
        <p:nvSpPr>
          <p:cNvPr id="72" name="Arrow: Right 71">
            <a:extLst>
              <a:ext uri="{FF2B5EF4-FFF2-40B4-BE49-F238E27FC236}">
                <a16:creationId xmlns:a16="http://schemas.microsoft.com/office/drawing/2014/main" id="{BD36484F-3787-410C-9BA8-EFD189825AA3}"/>
              </a:ext>
            </a:extLst>
          </p:cNvPr>
          <p:cNvSpPr/>
          <p:nvPr/>
        </p:nvSpPr>
        <p:spPr>
          <a:xfrm>
            <a:off x="13133195" y="15286272"/>
            <a:ext cx="978408" cy="484632"/>
          </a:xfrm>
          <a:prstGeom prst="rightArrow">
            <a:avLst>
              <a:gd name="adj1" fmla="val 50000"/>
              <a:gd name="adj2" fmla="val 85377"/>
            </a:avLst>
          </a:prstGeom>
          <a:solidFill>
            <a:srgbClr val="F16C24"/>
          </a:solidFill>
          <a:ln>
            <a:solidFill>
              <a:srgbClr val="F16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Right 72">
            <a:extLst>
              <a:ext uri="{FF2B5EF4-FFF2-40B4-BE49-F238E27FC236}">
                <a16:creationId xmlns:a16="http://schemas.microsoft.com/office/drawing/2014/main" id="{4FD16659-BECF-4C4F-991F-DF5FAFD50AC4}"/>
              </a:ext>
            </a:extLst>
          </p:cNvPr>
          <p:cNvSpPr/>
          <p:nvPr/>
        </p:nvSpPr>
        <p:spPr>
          <a:xfrm>
            <a:off x="13183283" y="12213076"/>
            <a:ext cx="978408" cy="484632"/>
          </a:xfrm>
          <a:prstGeom prst="rightArrow">
            <a:avLst>
              <a:gd name="adj1" fmla="val 50000"/>
              <a:gd name="adj2" fmla="val 85377"/>
            </a:avLst>
          </a:prstGeom>
          <a:solidFill>
            <a:srgbClr val="F16C24"/>
          </a:solidFill>
          <a:ln>
            <a:solidFill>
              <a:srgbClr val="F16C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36E3527-EE74-42E8-8063-D9E032A97AC7}"/>
                  </a:ext>
                </a:extLst>
              </p:cNvPr>
              <p:cNvSpPr txBox="1"/>
              <p:nvPr/>
            </p:nvSpPr>
            <p:spPr>
              <a:xfrm>
                <a:off x="1394181" y="14314916"/>
                <a:ext cx="18288000" cy="1942711"/>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n-US" sz="2000" b="1" i="1" smtClean="0">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b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bSup>
                      <m:f>
                        <m:f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p>
                                    </m:e>
                                  </m:d>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𝑻</m:t>
                                  </m:r>
                                </m:sup>
                              </m:s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𝑽</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p>
                                    </m:e>
                                  </m:d>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𝑻</m:t>
                                  </m:r>
                                </m:sup>
                              </m:sSup>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p>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m:oMathPara>
                </a14:m>
                <a:endParaRPr lang="en-US" sz="2000" b="1" dirty="0">
                  <a:solidFill>
                    <a:srgbClr val="F56C2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Sup>
                        <m:sSub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b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bSup>
                      <m:f>
                        <m:f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𝑽</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p>
                                    </m:e>
                                  </m:d>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𝑻</m:t>
                                  </m:r>
                                </m:sup>
                              </m:s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Sub>
                        </m:num>
                        <m:den>
                          <m:sSub>
                            <m:sSub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𝑾</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sup>
                              </m:sSup>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p>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𝑯</m:t>
                                          </m:r>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𝒏</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𝟏</m:t>
                                          </m:r>
                                        </m:sup>
                                      </m:sSup>
                                    </m:e>
                                  </m:d>
                                </m:e>
                                <m: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𝑻</m:t>
                                  </m:r>
                                </m:sup>
                              </m:sSup>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𝒊</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𝒋</m:t>
                              </m:r>
                              <m:r>
                                <a:rPr lang="en-US" sz="2000" b="1" i="1">
                                  <a:solidFill>
                                    <a:srgbClr val="F56C21"/>
                                  </a:solidFill>
                                  <a:effectLst/>
                                  <a:latin typeface="Cambria Math" panose="02040503050406030204" pitchFamily="18" charset="0"/>
                                  <a:ea typeface="Calibri" panose="020F0502020204030204" pitchFamily="34" charset="0"/>
                                  <a:cs typeface="Times New Roman" panose="02020603050405020304" pitchFamily="18" charset="0"/>
                                </a:rPr>
                                <m:t>]</m:t>
                              </m:r>
                            </m:sub>
                          </m:sSub>
                        </m:den>
                      </m:f>
                    </m:oMath>
                  </m:oMathPara>
                </a14:m>
                <a:endParaRPr lang="en-US" sz="2000" b="1" dirty="0">
                  <a:solidFill>
                    <a:srgbClr val="F56C2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5" name="TextBox 74">
                <a:extLst>
                  <a:ext uri="{FF2B5EF4-FFF2-40B4-BE49-F238E27FC236}">
                    <a16:creationId xmlns:a16="http://schemas.microsoft.com/office/drawing/2014/main" id="{536E3527-EE74-42E8-8063-D9E032A97AC7}"/>
                  </a:ext>
                </a:extLst>
              </p:cNvPr>
              <p:cNvSpPr txBox="1">
                <a:spLocks noRot="1" noChangeAspect="1" noMove="1" noResize="1" noEditPoints="1" noAdjustHandles="1" noChangeArrowheads="1" noChangeShapeType="1" noTextEdit="1"/>
              </p:cNvSpPr>
              <p:nvPr/>
            </p:nvSpPr>
            <p:spPr>
              <a:xfrm>
                <a:off x="1394181" y="14314916"/>
                <a:ext cx="18288000" cy="1942711"/>
              </a:xfrm>
              <a:prstGeom prst="rect">
                <a:avLst/>
              </a:prstGeom>
              <a:blipFill>
                <a:blip r:embed="rId6"/>
                <a:stretch>
                  <a:fillRect/>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2F569B35-C4D5-497A-800E-4E01DC1BA4FE}"/>
              </a:ext>
            </a:extLst>
          </p:cNvPr>
          <p:cNvSpPr/>
          <p:nvPr/>
        </p:nvSpPr>
        <p:spPr>
          <a:xfrm>
            <a:off x="6251244" y="16924416"/>
            <a:ext cx="8827827"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16C24"/>
                </a:solidFill>
              </a:rPr>
              <a:t>Decomposition of matrix composed of multiple sEMG signals produces data vectors describing of individual muscle contributions (W</a:t>
            </a:r>
            <a:r>
              <a:rPr lang="en-US" baseline="-25000" dirty="0">
                <a:solidFill>
                  <a:srgbClr val="F16C24"/>
                </a:solidFill>
              </a:rPr>
              <a:t>[</a:t>
            </a:r>
            <a:r>
              <a:rPr lang="en-US" baseline="-25000" dirty="0" err="1">
                <a:solidFill>
                  <a:srgbClr val="F16C24"/>
                </a:solidFill>
              </a:rPr>
              <a:t>i,j</a:t>
            </a:r>
            <a:r>
              <a:rPr lang="en-US" baseline="-25000" dirty="0">
                <a:solidFill>
                  <a:srgbClr val="F16C24"/>
                </a:solidFill>
              </a:rPr>
              <a:t>]</a:t>
            </a:r>
            <a:r>
              <a:rPr lang="en-US" dirty="0">
                <a:solidFill>
                  <a:srgbClr val="F16C24"/>
                </a:solidFill>
              </a:rPr>
              <a:t>) to synergistic coactivation patterns (H</a:t>
            </a:r>
            <a:r>
              <a:rPr lang="en-US" baseline="-25000" dirty="0">
                <a:solidFill>
                  <a:srgbClr val="F16C24"/>
                </a:solidFill>
              </a:rPr>
              <a:t>[</a:t>
            </a:r>
            <a:r>
              <a:rPr lang="en-US" baseline="-25000" dirty="0" err="1">
                <a:solidFill>
                  <a:srgbClr val="F16C24"/>
                </a:solidFill>
              </a:rPr>
              <a:t>i,j</a:t>
            </a:r>
            <a:r>
              <a:rPr lang="en-US" baseline="-25000" dirty="0">
                <a:solidFill>
                  <a:srgbClr val="F16C24"/>
                </a:solidFill>
              </a:rPr>
              <a:t>]</a:t>
            </a:r>
            <a:r>
              <a:rPr lang="en-US" dirty="0">
                <a:solidFill>
                  <a:srgbClr val="F16C24"/>
                </a:solidFill>
              </a:rPr>
              <a:t>)</a:t>
            </a:r>
          </a:p>
        </p:txBody>
      </p:sp>
      <p:sp>
        <p:nvSpPr>
          <p:cNvPr id="23" name="TextBox 22">
            <a:extLst>
              <a:ext uri="{FF2B5EF4-FFF2-40B4-BE49-F238E27FC236}">
                <a16:creationId xmlns:a16="http://schemas.microsoft.com/office/drawing/2014/main" id="{EE4F3854-231E-4602-B30E-B5A75B9B76D3}"/>
              </a:ext>
            </a:extLst>
          </p:cNvPr>
          <p:cNvSpPr txBox="1"/>
          <p:nvPr/>
        </p:nvSpPr>
        <p:spPr>
          <a:xfrm>
            <a:off x="15079071" y="2488196"/>
            <a:ext cx="18288000" cy="1077218"/>
          </a:xfrm>
          <a:prstGeom prst="rect">
            <a:avLst/>
          </a:prstGeom>
          <a:noFill/>
        </p:spPr>
        <p:txBody>
          <a:bodyPr wrap="square">
            <a:spAutoFit/>
          </a:bodyPr>
          <a:lstStyle/>
          <a:p>
            <a:r>
              <a:rPr lang="en-US" sz="3200" dirty="0">
                <a:solidFill>
                  <a:srgbClr val="F56C21"/>
                </a:solidFill>
                <a:latin typeface="Ebrima" panose="02000000000000000000" pitchFamily="2" charset="0"/>
                <a:ea typeface="Ebrima" panose="02000000000000000000" pitchFamily="2" charset="0"/>
                <a:cs typeface="Ebrima" panose="02000000000000000000" pitchFamily="2" charset="0"/>
              </a:rPr>
              <a:t>Human-robot interaction plays a key role in healthcare, automation, and military infrastructure, and will continue to enhance human performance in these and other areas. </a:t>
            </a:r>
            <a:endParaRPr lang="en-US" sz="3200" dirty="0"/>
          </a:p>
        </p:txBody>
      </p:sp>
      <p:sp>
        <p:nvSpPr>
          <p:cNvPr id="28" name="TextBox 27">
            <a:extLst>
              <a:ext uri="{FF2B5EF4-FFF2-40B4-BE49-F238E27FC236}">
                <a16:creationId xmlns:a16="http://schemas.microsoft.com/office/drawing/2014/main" id="{72CE9F68-90DB-4913-8222-D1B93278D8DC}"/>
              </a:ext>
            </a:extLst>
          </p:cNvPr>
          <p:cNvSpPr txBox="1"/>
          <p:nvPr/>
        </p:nvSpPr>
        <p:spPr>
          <a:xfrm>
            <a:off x="16687800" y="4040140"/>
            <a:ext cx="18288000" cy="1118255"/>
          </a:xfrm>
          <a:prstGeom prst="rect">
            <a:avLst/>
          </a:prstGeom>
          <a:noFill/>
        </p:spPr>
        <p:txBody>
          <a:bodyPr wrap="square">
            <a:spAutoFit/>
          </a:bodyPr>
          <a:lstStyle/>
          <a:p>
            <a:pPr algn="just">
              <a:lnSpc>
                <a:spcPts val="4000"/>
              </a:lnSpc>
            </a:pPr>
            <a:r>
              <a:rPr lang="en-US" sz="4000" dirty="0">
                <a:solidFill>
                  <a:srgbClr val="183562"/>
                </a:solidFill>
                <a:latin typeface="Ebrima" panose="02000000000000000000" pitchFamily="2" charset="0"/>
                <a:ea typeface="Ebrima" panose="02000000000000000000" pitchFamily="2" charset="0"/>
                <a:cs typeface="Ebrima" panose="02000000000000000000" pitchFamily="2" charset="0"/>
              </a:rPr>
              <a:t>No standard interface has yet been developed to evaluate and predict muscle fatigue and movement intent. </a:t>
            </a:r>
          </a:p>
        </p:txBody>
      </p:sp>
      <p:pic>
        <p:nvPicPr>
          <p:cNvPr id="30" name="Picture 29">
            <a:extLst>
              <a:ext uri="{FF2B5EF4-FFF2-40B4-BE49-F238E27FC236}">
                <a16:creationId xmlns:a16="http://schemas.microsoft.com/office/drawing/2014/main" id="{336CCDB3-56BA-4F73-97D8-B6C943CF0B2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9836" y1="29630" x2="9836" y2="29630"/>
                      </a14:backgroundRemoval>
                    </a14:imgEffect>
                  </a14:imgLayer>
                </a14:imgProps>
              </a:ext>
            </a:extLst>
          </a:blip>
          <a:stretch>
            <a:fillRect/>
          </a:stretch>
        </p:blipFill>
        <p:spPr>
          <a:xfrm rot="5228452">
            <a:off x="24684992" y="15345714"/>
            <a:ext cx="1370041" cy="3032059"/>
          </a:xfrm>
          <a:prstGeom prst="rect">
            <a:avLst/>
          </a:prstGeom>
        </p:spPr>
      </p:pic>
      <p:pic>
        <p:nvPicPr>
          <p:cNvPr id="33" name="Picture 2" descr="Arm Icons - Download Free Vector Icons | Noun Project">
            <a:extLst>
              <a:ext uri="{FF2B5EF4-FFF2-40B4-BE49-F238E27FC236}">
                <a16:creationId xmlns:a16="http://schemas.microsoft.com/office/drawing/2014/main" id="{7AF26DF6-0530-41BC-B46D-0A596BB28A3F}"/>
              </a:ext>
            </a:extLst>
          </p:cNvPr>
          <p:cNvPicPr>
            <a:picLocks noChangeAspect="1" noChangeArrowheads="1"/>
          </p:cNvPicPr>
          <p:nvPr/>
        </p:nvPicPr>
        <p:blipFill rotWithShape="1">
          <a:blip r:embed="rId9">
            <a:duotone>
              <a:srgbClr val="ED7D31">
                <a:shade val="45000"/>
                <a:satMod val="135000"/>
              </a:srgbClr>
              <a:prstClr val="white"/>
            </a:duotone>
            <a:extLst>
              <a:ext uri="{BEBA8EAE-BF5A-486C-A8C5-ECC9F3942E4B}">
                <a14:imgProps xmlns:a14="http://schemas.microsoft.com/office/drawing/2010/main">
                  <a14:imgLayer r:embed="rId5">
                    <a14:imgEffect>
                      <a14:backgroundRemoval t="21000" b="78000" l="37500" r="92000">
                        <a14:foregroundMark x1="88500" y1="21000" x2="88500" y2="21000"/>
                      </a14:backgroundRemoval>
                    </a14:imgEffect>
                  </a14:imgLayer>
                </a14:imgProps>
              </a:ext>
              <a:ext uri="{28A0092B-C50C-407E-A947-70E740481C1C}">
                <a14:useLocalDpi xmlns:a14="http://schemas.microsoft.com/office/drawing/2010/main" val="0"/>
              </a:ext>
            </a:extLst>
          </a:blip>
          <a:srcRect l="30978" t="14994" r="816" b="14569"/>
          <a:stretch/>
        </p:blipFill>
        <p:spPr bwMode="auto">
          <a:xfrm rot="16775243" flipV="1">
            <a:off x="20800070" y="11936498"/>
            <a:ext cx="2922950" cy="3018586"/>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2FB410D-2F15-41CB-B8B1-DF9A4D875690}"/>
              </a:ext>
            </a:extLst>
          </p:cNvPr>
          <p:cNvSpPr/>
          <p:nvPr/>
        </p:nvSpPr>
        <p:spPr>
          <a:xfrm>
            <a:off x="21341554" y="11755026"/>
            <a:ext cx="1477577" cy="53092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Human</a:t>
            </a:r>
          </a:p>
        </p:txBody>
      </p:sp>
      <p:pic>
        <p:nvPicPr>
          <p:cNvPr id="35" name="Picture 34">
            <a:extLst>
              <a:ext uri="{FF2B5EF4-FFF2-40B4-BE49-F238E27FC236}">
                <a16:creationId xmlns:a16="http://schemas.microsoft.com/office/drawing/2014/main" id="{EBEC6632-F016-4675-8F64-B182AADF1E5D}"/>
              </a:ext>
            </a:extLst>
          </p:cNvPr>
          <p:cNvPicPr>
            <a:picLocks noChangeAspect="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8">
                    <a14:imgEffect>
                      <a14:backgroundRemoval t="7051" b="89744" l="9548" r="89950">
                        <a14:foregroundMark x1="76382" y1="11538" x2="65327" y2="10897"/>
                        <a14:foregroundMark x1="75879" y1="9615" x2="71357" y2="8333"/>
                        <a14:foregroundMark x1="74372" y1="7692" x2="72362" y2="7051"/>
                        <a14:backgroundMark x1="76884" y1="53205" x2="73869" y2="34615"/>
                      </a14:backgroundRemoval>
                    </a14:imgEffect>
                  </a14:imgLayer>
                </a14:imgProps>
              </a:ext>
            </a:extLst>
          </a:blip>
          <a:stretch>
            <a:fillRect/>
          </a:stretch>
        </p:blipFill>
        <p:spPr>
          <a:xfrm>
            <a:off x="26735008" y="12405293"/>
            <a:ext cx="3484277" cy="2731391"/>
          </a:xfrm>
          <a:prstGeom prst="rect">
            <a:avLst/>
          </a:prstGeom>
        </p:spPr>
      </p:pic>
      <p:sp>
        <p:nvSpPr>
          <p:cNvPr id="36" name="Rectangle 35">
            <a:extLst>
              <a:ext uri="{FF2B5EF4-FFF2-40B4-BE49-F238E27FC236}">
                <a16:creationId xmlns:a16="http://schemas.microsoft.com/office/drawing/2014/main" id="{15AE3B04-A75C-44C4-9114-D9F21606231E}"/>
              </a:ext>
            </a:extLst>
          </p:cNvPr>
          <p:cNvSpPr/>
          <p:nvPr/>
        </p:nvSpPr>
        <p:spPr>
          <a:xfrm>
            <a:off x="28016069" y="11755026"/>
            <a:ext cx="1477577" cy="53092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Robot</a:t>
            </a:r>
          </a:p>
        </p:txBody>
      </p:sp>
      <p:sp>
        <p:nvSpPr>
          <p:cNvPr id="37" name="Rectangle 36">
            <a:extLst>
              <a:ext uri="{FF2B5EF4-FFF2-40B4-BE49-F238E27FC236}">
                <a16:creationId xmlns:a16="http://schemas.microsoft.com/office/drawing/2014/main" id="{EDB610B9-40A0-4B53-B163-E722D9589936}"/>
              </a:ext>
            </a:extLst>
          </p:cNvPr>
          <p:cNvSpPr/>
          <p:nvPr/>
        </p:nvSpPr>
        <p:spPr>
          <a:xfrm>
            <a:off x="22884288" y="17552256"/>
            <a:ext cx="5131781" cy="514878"/>
          </a:xfrm>
          <a:prstGeom prst="rect">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Sleeve-like wearable sEMG Interface</a:t>
            </a:r>
          </a:p>
        </p:txBody>
      </p:sp>
      <p:grpSp>
        <p:nvGrpSpPr>
          <p:cNvPr id="9" name="Group 8">
            <a:extLst>
              <a:ext uri="{FF2B5EF4-FFF2-40B4-BE49-F238E27FC236}">
                <a16:creationId xmlns:a16="http://schemas.microsoft.com/office/drawing/2014/main" id="{F4BF47BF-D524-4D59-82ED-15DC49538556}"/>
              </a:ext>
            </a:extLst>
          </p:cNvPr>
          <p:cNvGrpSpPr/>
          <p:nvPr/>
        </p:nvGrpSpPr>
        <p:grpSpPr>
          <a:xfrm>
            <a:off x="20859261" y="12190768"/>
            <a:ext cx="5405022" cy="5040406"/>
            <a:chOff x="18683165" y="11940995"/>
            <a:chExt cx="5405022" cy="5040406"/>
          </a:xfrm>
        </p:grpSpPr>
        <p:sp>
          <p:nvSpPr>
            <p:cNvPr id="4" name="Arrow: Circular 3">
              <a:extLst>
                <a:ext uri="{FF2B5EF4-FFF2-40B4-BE49-F238E27FC236}">
                  <a16:creationId xmlns:a16="http://schemas.microsoft.com/office/drawing/2014/main" id="{32F80A83-3C83-4FFB-AB3E-F80796530D04}"/>
                </a:ext>
              </a:extLst>
            </p:cNvPr>
            <p:cNvSpPr/>
            <p:nvPr/>
          </p:nvSpPr>
          <p:spPr>
            <a:xfrm rot="16735157" flipH="1">
              <a:off x="18865473" y="11758687"/>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0AA22413-D519-4D34-B77E-E99E2467FD14}"/>
                </a:ext>
              </a:extLst>
            </p:cNvPr>
            <p:cNvSpPr txBox="1"/>
            <p:nvPr/>
          </p:nvSpPr>
          <p:spPr>
            <a:xfrm rot="3156859">
              <a:off x="19272886" y="15317057"/>
              <a:ext cx="1453658" cy="278977"/>
            </a:xfrm>
            <a:prstGeom prst="rect">
              <a:avLst/>
            </a:prstGeom>
            <a:noFill/>
          </p:spPr>
          <p:txBody>
            <a:bodyPr wrap="square">
              <a:prstTxWarp prst="textArchDown">
                <a:avLst/>
              </a:prstTxWarp>
              <a:spAutoFit/>
            </a:bodyP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SIGNALS</a:t>
              </a:r>
            </a:p>
          </p:txBody>
        </p:sp>
      </p:grpSp>
      <p:grpSp>
        <p:nvGrpSpPr>
          <p:cNvPr id="8" name="Group 7">
            <a:extLst>
              <a:ext uri="{FF2B5EF4-FFF2-40B4-BE49-F238E27FC236}">
                <a16:creationId xmlns:a16="http://schemas.microsoft.com/office/drawing/2014/main" id="{9D432B81-00B4-4CC9-889A-15DDC9C2EF46}"/>
              </a:ext>
            </a:extLst>
          </p:cNvPr>
          <p:cNvGrpSpPr/>
          <p:nvPr/>
        </p:nvGrpSpPr>
        <p:grpSpPr>
          <a:xfrm rot="15473799">
            <a:off x="24046488" y="12452896"/>
            <a:ext cx="5405022" cy="5040406"/>
            <a:chOff x="26932792" y="12661939"/>
            <a:chExt cx="5405022" cy="5040406"/>
          </a:xfrm>
        </p:grpSpPr>
        <p:sp>
          <p:nvSpPr>
            <p:cNvPr id="53" name="Arrow: Circular 52">
              <a:extLst>
                <a:ext uri="{FF2B5EF4-FFF2-40B4-BE49-F238E27FC236}">
                  <a16:creationId xmlns:a16="http://schemas.microsoft.com/office/drawing/2014/main" id="{1E9C0BB3-9363-4D8D-A980-458AFFF589D1}"/>
                </a:ext>
              </a:extLst>
            </p:cNvPr>
            <p:cNvSpPr/>
            <p:nvPr/>
          </p:nvSpPr>
          <p:spPr>
            <a:xfrm rot="16735157" flipH="1">
              <a:off x="27115100" y="12479631"/>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AD5DB9C3-84E9-4B27-8ABF-5D732B8EEF19}"/>
                </a:ext>
              </a:extLst>
            </p:cNvPr>
            <p:cNvSpPr txBox="1"/>
            <p:nvPr/>
          </p:nvSpPr>
          <p:spPr>
            <a:xfrm rot="3156859">
              <a:off x="27473219" y="16052576"/>
              <a:ext cx="1453658" cy="278977"/>
            </a:xfrm>
            <a:prstGeom prst="rect">
              <a:avLst/>
            </a:prstGeom>
            <a:noFill/>
          </p:spPr>
          <p:txBody>
            <a:bodyPr wrap="square">
              <a:prstTxWarp prst="textArchDown">
                <a:avLst/>
              </a:prstTxWarp>
              <a:spAutoFit/>
            </a:bodyP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SIGNALS</a:t>
              </a:r>
            </a:p>
          </p:txBody>
        </p:sp>
      </p:grpSp>
      <p:grpSp>
        <p:nvGrpSpPr>
          <p:cNvPr id="58" name="Group 57">
            <a:extLst>
              <a:ext uri="{FF2B5EF4-FFF2-40B4-BE49-F238E27FC236}">
                <a16:creationId xmlns:a16="http://schemas.microsoft.com/office/drawing/2014/main" id="{62AE7727-3712-422B-8761-D6DADD6F3AF0}"/>
              </a:ext>
            </a:extLst>
          </p:cNvPr>
          <p:cNvGrpSpPr/>
          <p:nvPr/>
        </p:nvGrpSpPr>
        <p:grpSpPr>
          <a:xfrm rot="7781158">
            <a:off x="22681587" y="11152524"/>
            <a:ext cx="5405022" cy="5040406"/>
            <a:chOff x="26932792" y="12661939"/>
            <a:chExt cx="5405022" cy="5040406"/>
          </a:xfrm>
        </p:grpSpPr>
        <p:sp>
          <p:nvSpPr>
            <p:cNvPr id="59" name="Arrow: Circular 58">
              <a:extLst>
                <a:ext uri="{FF2B5EF4-FFF2-40B4-BE49-F238E27FC236}">
                  <a16:creationId xmlns:a16="http://schemas.microsoft.com/office/drawing/2014/main" id="{5D82AA9A-64EA-4B95-9663-CCF51CF2ECBA}"/>
                </a:ext>
              </a:extLst>
            </p:cNvPr>
            <p:cNvSpPr/>
            <p:nvPr/>
          </p:nvSpPr>
          <p:spPr>
            <a:xfrm rot="16735157" flipH="1">
              <a:off x="27115100" y="12479631"/>
              <a:ext cx="5040406" cy="5405022"/>
            </a:xfrm>
            <a:prstGeom prst="circularArrow">
              <a:avLst>
                <a:gd name="adj1" fmla="val 12500"/>
                <a:gd name="adj2" fmla="val 1142319"/>
                <a:gd name="adj3" fmla="val 20457681"/>
                <a:gd name="adj4" fmla="val 17187854"/>
                <a:gd name="adj5" fmla="val 15082"/>
              </a:avLst>
            </a:prstGeom>
            <a:solidFill>
              <a:srgbClr val="183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a:extLst>
                <a:ext uri="{FF2B5EF4-FFF2-40B4-BE49-F238E27FC236}">
                  <a16:creationId xmlns:a16="http://schemas.microsoft.com/office/drawing/2014/main" id="{3E667E9E-6EA5-4925-BC26-8A50B4277665}"/>
                </a:ext>
              </a:extLst>
            </p:cNvPr>
            <p:cNvSpPr txBox="1"/>
            <p:nvPr/>
          </p:nvSpPr>
          <p:spPr>
            <a:xfrm rot="13818842">
              <a:off x="27546519" y="15991751"/>
              <a:ext cx="1453658" cy="278977"/>
            </a:xfrm>
            <a:prstGeom prst="rect">
              <a:avLst/>
            </a:prstGeom>
            <a:noFill/>
          </p:spPr>
          <p:txBody>
            <a:bodyPr wrap="square">
              <a:prstTxWarp prst="textArchUp">
                <a:avLst/>
              </a:prstTxWarp>
              <a:spAutoFit/>
            </a:bodyPr>
            <a:lstStyle/>
            <a:p>
              <a:pPr algn="ctr"/>
              <a:r>
                <a:rPr lang="en-US" sz="2400" dirty="0">
                  <a:solidFill>
                    <a:schemeClr val="bg1"/>
                  </a:solidFill>
                  <a:latin typeface="Ebrima" panose="02000000000000000000" pitchFamily="2" charset="0"/>
                  <a:ea typeface="Ebrima" panose="02000000000000000000" pitchFamily="2" charset="0"/>
                  <a:cs typeface="Ebrima" panose="02000000000000000000" pitchFamily="2" charset="0"/>
                </a:rPr>
                <a:t>FORCES</a:t>
              </a:r>
            </a:p>
          </p:txBody>
        </p:sp>
      </p:grpSp>
      <p:pic>
        <p:nvPicPr>
          <p:cNvPr id="3074" name="Picture 2" descr="Forearm Vector SVG Icon - PNG Repo Free PNG Icons">
            <a:extLst>
              <a:ext uri="{FF2B5EF4-FFF2-40B4-BE49-F238E27FC236}">
                <a16:creationId xmlns:a16="http://schemas.microsoft.com/office/drawing/2014/main" id="{6F892447-EA86-4CFE-90F6-E00EEF3E100C}"/>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70333" y="3999572"/>
            <a:ext cx="4755533" cy="4755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593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BioRender | Life Science Icons">
            <a:extLst>
              <a:ext uri="{FF2B5EF4-FFF2-40B4-BE49-F238E27FC236}">
                <a16:creationId xmlns:a16="http://schemas.microsoft.com/office/drawing/2014/main" id="{C5F552FF-F7F3-4E73-BC4B-1DF3D6EAFB6B}"/>
              </a:ext>
            </a:extLst>
          </p:cNvPr>
          <p:cNvPicPr>
            <a:picLocks noChangeAspect="1" noChangeArrowheads="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rot="10519075">
            <a:off x="18565817" y="14454211"/>
            <a:ext cx="1087970" cy="118696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B591EC6-3506-40AD-8FDA-16BCA9E9D4E0}"/>
              </a:ext>
            </a:extLst>
          </p:cNvPr>
          <p:cNvGrpSpPr/>
          <p:nvPr/>
        </p:nvGrpSpPr>
        <p:grpSpPr>
          <a:xfrm>
            <a:off x="16424030" y="10640121"/>
            <a:ext cx="4302369" cy="5514279"/>
            <a:chOff x="13872586" y="10640121"/>
            <a:chExt cx="6853814" cy="5514279"/>
          </a:xfrm>
        </p:grpSpPr>
        <p:pic>
          <p:nvPicPr>
            <p:cNvPr id="2050" name="Picture 2" descr="Arm, five, hand, high, palm, raise, raised icon - Download on Iconfinder">
              <a:extLst>
                <a:ext uri="{FF2B5EF4-FFF2-40B4-BE49-F238E27FC236}">
                  <a16:creationId xmlns:a16="http://schemas.microsoft.com/office/drawing/2014/main" id="{BB93B2F4-9972-4188-9AD4-7CE009D45351}"/>
                </a:ext>
              </a:extLst>
            </p:cNvPr>
            <p:cNvPicPr>
              <a:picLocks noChangeAspect="1" noChangeArrowheads="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49600" y="11277600"/>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76DFECC-9B5C-424B-A6D0-294834A8C460}"/>
                </a:ext>
              </a:extLst>
            </p:cNvPr>
            <p:cNvSpPr/>
            <p:nvPr/>
          </p:nvSpPr>
          <p:spPr>
            <a:xfrm rot="256343">
              <a:off x="17027437" y="10640121"/>
              <a:ext cx="3692769" cy="16379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FB62B74-D374-40CB-AE11-8B3CA610EBAB}"/>
                </a:ext>
              </a:extLst>
            </p:cNvPr>
            <p:cNvSpPr/>
            <p:nvPr/>
          </p:nvSpPr>
          <p:spPr>
            <a:xfrm rot="20284001">
              <a:off x="13872586" y="12460702"/>
              <a:ext cx="3692769"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52" name="Picture 4" descr="BioRender | Life Science Icons">
            <a:extLst>
              <a:ext uri="{FF2B5EF4-FFF2-40B4-BE49-F238E27FC236}">
                <a16:creationId xmlns:a16="http://schemas.microsoft.com/office/drawing/2014/main" id="{094C0B1D-2225-4D17-B216-E283AD8E12D1}"/>
              </a:ext>
            </a:extLst>
          </p:cNvPr>
          <p:cNvPicPr>
            <a:picLocks noChangeAspect="1" noChangeArrowheads="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19196719" y="14161900"/>
            <a:ext cx="1087970" cy="11869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BioRender | Life Science Icons">
            <a:extLst>
              <a:ext uri="{FF2B5EF4-FFF2-40B4-BE49-F238E27FC236}">
                <a16:creationId xmlns:a16="http://schemas.microsoft.com/office/drawing/2014/main" id="{24796F31-D3F8-43D6-ACE5-B71672705672}"/>
              </a:ext>
            </a:extLst>
          </p:cNvPr>
          <p:cNvPicPr>
            <a:picLocks noChangeAspect="1" noChangeArrowheads="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18719344" y="12932050"/>
            <a:ext cx="852101" cy="92963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AAE1737-2C68-4214-BB25-D1AE6A572FD3}"/>
              </a:ext>
            </a:extLst>
          </p:cNvPr>
          <p:cNvGrpSpPr/>
          <p:nvPr/>
        </p:nvGrpSpPr>
        <p:grpSpPr>
          <a:xfrm>
            <a:off x="3560872" y="6858000"/>
            <a:ext cx="12192000" cy="13615127"/>
            <a:chOff x="3560872" y="6858000"/>
            <a:chExt cx="12192000" cy="13615127"/>
          </a:xfrm>
        </p:grpSpPr>
        <p:pic>
          <p:nvPicPr>
            <p:cNvPr id="4" name="Picture 2" descr="Robo-Glove &amp;amp; NASA Technology Licensing Opportunities - YouTube">
              <a:extLst>
                <a:ext uri="{FF2B5EF4-FFF2-40B4-BE49-F238E27FC236}">
                  <a16:creationId xmlns:a16="http://schemas.microsoft.com/office/drawing/2014/main" id="{44C558EA-E312-4BEB-8C66-C5BA04E92E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0872" y="13615127"/>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5 Mind-Blowing Facts About Spacewalks - YouTube">
              <a:extLst>
                <a:ext uri="{FF2B5EF4-FFF2-40B4-BE49-F238E27FC236}">
                  <a16:creationId xmlns:a16="http://schemas.microsoft.com/office/drawing/2014/main" id="{F15DCDD1-FB44-497E-8D6B-0D8F8AB177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0872" y="685800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C31EB719-9050-4BBA-AD46-4A1481F5FB7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524" b="89881" l="5659" r="96475">
                        <a14:foregroundMark x1="11317" y1="47024" x2="5844" y2="47619"/>
                        <a14:foregroundMark x1="90353" y1="48810" x2="93878" y2="47024"/>
                        <a14:foregroundMark x1="96197" y1="41667" x2="96475" y2="38095"/>
                      </a14:backgroundRemoval>
                    </a14:imgEffect>
                  </a14:imgLayer>
                </a14:imgProps>
              </a:ext>
            </a:extLst>
          </a:blip>
          <a:stretch>
            <a:fillRect/>
          </a:stretch>
        </p:blipFill>
        <p:spPr>
          <a:xfrm>
            <a:off x="20780303" y="6549667"/>
            <a:ext cx="10269383" cy="3200847"/>
          </a:xfrm>
          <a:prstGeom prst="rect">
            <a:avLst/>
          </a:prstGeom>
        </p:spPr>
      </p:pic>
      <p:pic>
        <p:nvPicPr>
          <p:cNvPr id="8" name="Picture 7">
            <a:extLst>
              <a:ext uri="{FF2B5EF4-FFF2-40B4-BE49-F238E27FC236}">
                <a16:creationId xmlns:a16="http://schemas.microsoft.com/office/drawing/2014/main" id="{0E7DE68F-67C9-4DCD-BD56-CB492A7526B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246" b="88406" l="1250" r="97422">
                        <a14:foregroundMark x1="10234" y1="43478" x2="1250" y2="43478"/>
                        <a14:foregroundMark x1="60391" y1="44928" x2="97188" y2="45652"/>
                        <a14:foregroundMark x1="58984" y1="43478" x2="58594" y2="43478"/>
                        <a14:foregroundMark x1="50625" y1="44928" x2="50625" y2="44928"/>
                        <a14:foregroundMark x1="46719" y1="44928" x2="46719" y2="44928"/>
                        <a14:foregroundMark x1="43359" y1="44928" x2="43359" y2="44928"/>
                        <a14:foregroundMark x1="48359" y1="45652" x2="48359" y2="45652"/>
                        <a14:foregroundMark x1="52109" y1="45652" x2="52109" y2="45652"/>
                        <a14:foregroundMark x1="49219" y1="44928" x2="49219" y2="44928"/>
                        <a14:foregroundMark x1="23828" y1="73188" x2="23828" y2="73188"/>
                        <a14:foregroundMark x1="25391" y1="7971" x2="25391" y2="7971"/>
                        <a14:foregroundMark x1="23750" y1="10145" x2="23750" y2="10145"/>
                        <a14:foregroundMark x1="78750" y1="66667" x2="78750" y2="66667"/>
                        <a14:foregroundMark x1="77109" y1="64493" x2="77109" y2="64493"/>
                        <a14:foregroundMark x1="97422" y1="21014" x2="97422" y2="21014"/>
                      </a14:backgroundRemoval>
                    </a14:imgEffect>
                  </a14:imgLayer>
                </a14:imgProps>
              </a:ext>
            </a:extLst>
          </a:blip>
          <a:stretch>
            <a:fillRect/>
          </a:stretch>
        </p:blipFill>
        <p:spPr>
          <a:xfrm>
            <a:off x="21259022" y="11617417"/>
            <a:ext cx="9487678" cy="1806102"/>
          </a:xfrm>
          <a:prstGeom prst="rect">
            <a:avLst/>
          </a:prstGeom>
        </p:spPr>
      </p:pic>
      <p:pic>
        <p:nvPicPr>
          <p:cNvPr id="12" name="Picture 11">
            <a:extLst>
              <a:ext uri="{FF2B5EF4-FFF2-40B4-BE49-F238E27FC236}">
                <a16:creationId xmlns:a16="http://schemas.microsoft.com/office/drawing/2014/main" id="{14F03710-0751-49F0-A33C-CADB48CA6AE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177182" y="16404287"/>
            <a:ext cx="8040222" cy="5229955"/>
          </a:xfrm>
          <a:prstGeom prst="rect">
            <a:avLst/>
          </a:prstGeom>
        </p:spPr>
      </p:pic>
      <p:pic>
        <p:nvPicPr>
          <p:cNvPr id="22" name="Picture 21">
            <a:extLst>
              <a:ext uri="{FF2B5EF4-FFF2-40B4-BE49-F238E27FC236}">
                <a16:creationId xmlns:a16="http://schemas.microsoft.com/office/drawing/2014/main" id="{5419CD43-2769-4A67-A743-9757AD5732D4}"/>
              </a:ext>
            </a:extLst>
          </p:cNvPr>
          <p:cNvPicPr>
            <a:picLocks noChangeAspect="1"/>
          </p:cNvPicPr>
          <p:nvPr/>
        </p:nvPicPr>
        <p:blipFill rotWithShape="1">
          <a:blip r:embed="rId13"/>
          <a:srcRect t="16092"/>
          <a:stretch/>
        </p:blipFill>
        <p:spPr>
          <a:xfrm>
            <a:off x="20780303" y="971128"/>
            <a:ext cx="10269383" cy="5578539"/>
          </a:xfrm>
          <a:prstGeom prst="rect">
            <a:avLst/>
          </a:prstGeom>
        </p:spPr>
      </p:pic>
    </p:spTree>
    <p:extLst>
      <p:ext uri="{BB962C8B-B14F-4D97-AF65-F5344CB8AC3E}">
        <p14:creationId xmlns:p14="http://schemas.microsoft.com/office/powerpoint/2010/main" val="296018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4" descr="BioRender | Life Science Icons">
            <a:extLst>
              <a:ext uri="{FF2B5EF4-FFF2-40B4-BE49-F238E27FC236}">
                <a16:creationId xmlns:a16="http://schemas.microsoft.com/office/drawing/2014/main" id="{FB6DDABC-2F48-4D5B-89CE-A779CA852024}"/>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24032585" y="6235489"/>
            <a:ext cx="1087970" cy="11869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Forearm Vector SVG Icon - PNG Repo Free PNG Icons">
            <a:extLst>
              <a:ext uri="{FF2B5EF4-FFF2-40B4-BE49-F238E27FC236}">
                <a16:creationId xmlns:a16="http://schemas.microsoft.com/office/drawing/2014/main" id="{7154B08A-C627-4E20-B95F-5F1E26F2C857}"/>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923556" flipV="1">
            <a:off x="21177571" y="2581721"/>
            <a:ext cx="7028551" cy="70285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4F6DCEC-89DD-4EEA-BD1C-D8EB7A04CCB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135" b="98403" l="9659" r="89915">
                        <a14:foregroundMark x1="61506" y1="83387" x2="26420" y2="83919"/>
                        <a14:foregroundMark x1="54119" y1="93610" x2="34375" y2="94995"/>
                        <a14:foregroundMark x1="30256" y1="80192" x2="30256" y2="80192"/>
                        <a14:foregroundMark x1="58239" y1="79340" x2="58239" y2="79340"/>
                        <a14:foregroundMark x1="59659" y1="79020" x2="59659" y2="79020"/>
                        <a14:foregroundMark x1="57102" y1="77636" x2="57102" y2="77636"/>
                        <a14:foregroundMark x1="59659" y1="77210" x2="59659" y2="77210"/>
                        <a14:foregroundMark x1="59659" y1="77210" x2="63778" y2="87007"/>
                        <a14:foregroundMark x1="63494" y1="88285" x2="63494" y2="88285"/>
                        <a14:foregroundMark x1="60369" y1="76358" x2="60369" y2="76358"/>
                        <a14:foregroundMark x1="58949" y1="75825" x2="58949" y2="75825"/>
                        <a14:foregroundMark x1="61231" y1="81295" x2="60653" y2="80298"/>
                        <a14:foregroundMark x1="55540" y1="98509" x2="40483" y2="98296"/>
                        <a14:foregroundMark x1="62884" y1="84416" x2="63494" y2="86155"/>
                        <a14:foregroundMark x1="64063" y1="87753" x2="63778" y2="88818"/>
                        <a14:foregroundMark x1="60653" y1="77955" x2="63352" y2="84345"/>
                        <a14:foregroundMark x1="63657" y1="7348" x2="61932" y2="7135"/>
                        <a14:foregroundMark x1="74006" y1="8626" x2="63657" y2="7348"/>
                        <a14:backgroundMark x1="62293" y1="77578" x2="62216" y2="77210"/>
                        <a14:backgroundMark x1="67330" y1="27370" x2="67330" y2="27370"/>
                        <a14:backgroundMark x1="65483" y1="27157" x2="65483" y2="27157"/>
                        <a14:backgroundMark x1="61932" y1="7348" x2="61932" y2="7348"/>
                        <a14:backgroundMark x1="62358" y1="7135" x2="62358" y2="7135"/>
                        <a14:backgroundMark x1="62358" y1="6922" x2="62358" y2="6922"/>
                        <a14:backgroundMark x1="61648" y1="7135" x2="62074" y2="7029"/>
                      </a14:backgroundRemoval>
                    </a14:imgEffect>
                  </a14:imgLayer>
                </a14:imgProps>
              </a:ext>
              <a:ext uri="{28A0092B-C50C-407E-A947-70E740481C1C}">
                <a14:useLocalDpi xmlns:a14="http://schemas.microsoft.com/office/drawing/2010/main" val="0"/>
              </a:ext>
            </a:extLst>
          </a:blip>
          <a:srcRect/>
          <a:stretch>
            <a:fillRect/>
          </a:stretch>
        </p:blipFill>
        <p:spPr bwMode="auto">
          <a:xfrm>
            <a:off x="23643772" y="10366260"/>
            <a:ext cx="6705600" cy="89439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ur Lab - Ergonomics Lab - CCHSA - University of Saskatchewan">
            <a:extLst>
              <a:ext uri="{FF2B5EF4-FFF2-40B4-BE49-F238E27FC236}">
                <a16:creationId xmlns:a16="http://schemas.microsoft.com/office/drawing/2014/main" id="{FAD3139F-5014-4026-BCF6-D03222CFDFF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67747" y1="61000" x2="62003" y2="61500"/>
                        <a14:foregroundMark x1="62003" y1="61500" x2="61708" y2="61750"/>
                        <a14:foregroundMark x1="64065" y1="61250" x2="64065" y2="61250"/>
                        <a14:foregroundMark x1="63328" y1="61250" x2="63328" y2="61250"/>
                        <a14:foregroundMark x1="63181" y1="61250" x2="63181" y2="61250"/>
                        <a14:foregroundMark x1="64801" y1="60500" x2="59968" y2="60500"/>
                        <a14:backgroundMark x1="28571" y1="47000" x2="34021" y2="37500"/>
                        <a14:backgroundMark x1="34021" y1="37500" x2="35493" y2="31000"/>
                        <a14:backgroundMark x1="65979" y1="52750" x2="59199" y2="56913"/>
                        <a14:backgroundMark x1="58187" y1="57000" x2="57437" y2="57000"/>
                        <a14:backgroundMark x1="57879" y1="56250" x2="60530" y2="50750"/>
                        <a14:backgroundMark x1="64079" y1="58576" x2="80118" y2="51000"/>
                        <a14:backgroundMark x1="58802" y1="58642" x2="55523" y2="57500"/>
                        <a14:backgroundMark x1="55965" y1="79500" x2="54786" y2="78500"/>
                        <a14:backgroundMark x1="27982" y1="83000" x2="21944" y2="61750"/>
                        <a14:backgroundMark x1="26804" y1="58000" x2="26804" y2="58000"/>
                        <a14:backgroundMark x1="26804" y1="59000" x2="26804" y2="59000"/>
                        <a14:backgroundMark x1="26804" y1="58000" x2="26804" y2="58000"/>
                        <a14:backgroundMark x1="27541" y1="57750" x2="27541" y2="57750"/>
                        <a14:backgroundMark x1="29750" y1="69750" x2="29750" y2="69750"/>
                        <a14:backgroundMark x1="59205" y1="59250" x2="54934" y2="59000"/>
                        <a14:backgroundMark x1="60088" y1="59000" x2="60530" y2="59000"/>
                        <a14:backgroundMark x1="60383" y1="60000" x2="60383" y2="60000"/>
                      </a14:backgroundRemoval>
                    </a14:imgEffect>
                  </a14:imgLayer>
                </a14:imgProps>
              </a:ext>
              <a:ext uri="{28A0092B-C50C-407E-A947-70E740481C1C}">
                <a14:useLocalDpi xmlns:a14="http://schemas.microsoft.com/office/drawing/2010/main" val="0"/>
              </a:ext>
            </a:extLst>
          </a:blip>
          <a:srcRect/>
          <a:stretch>
            <a:fillRect/>
          </a:stretch>
        </p:blipFill>
        <p:spPr bwMode="auto">
          <a:xfrm>
            <a:off x="8043864" y="11017362"/>
            <a:ext cx="14077152" cy="829287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070CC32-5470-4E06-8705-456DC394D3E2}"/>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2125" b="97125" l="10000" r="90000">
                        <a14:foregroundMark x1="75250" y1="97125" x2="70500" y2="95875"/>
                        <a14:backgroundMark x1="41000" y1="15875" x2="19250" y2="43375"/>
                        <a14:backgroundMark x1="50750" y1="20625" x2="35000" y2="45375"/>
                        <a14:backgroundMark x1="51500" y1="21875" x2="44375" y2="12500"/>
                        <a14:backgroundMark x1="44375" y1="12500" x2="34000" y2="6125"/>
                        <a14:backgroundMark x1="43000" y1="9125" x2="34500" y2="6125"/>
                        <a14:backgroundMark x1="51250" y1="7875" x2="33500" y2="2375"/>
                      </a14:backgroundRemoval>
                    </a14:imgEffect>
                  </a14:imgLayer>
                </a14:imgProps>
              </a:ext>
              <a:ext uri="{28A0092B-C50C-407E-A947-70E740481C1C}">
                <a14:useLocalDpi xmlns:a14="http://schemas.microsoft.com/office/drawing/2010/main" val="0"/>
              </a:ext>
            </a:extLst>
          </a:blip>
          <a:srcRect/>
          <a:stretch>
            <a:fillRect/>
          </a:stretch>
        </p:blipFill>
        <p:spPr bwMode="auto">
          <a:xfrm rot="1945345">
            <a:off x="2579255" y="5296089"/>
            <a:ext cx="5785094" cy="578509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B514F16E-8D79-45BB-89B1-49601D857514}"/>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foregroundMark x1="70533" y1="64933" x2="66267" y2="67200"/>
                        <a14:foregroundMark x1="82133" y1="62533" x2="77867" y2="72000"/>
                        <a14:foregroundMark x1="79600" y1="58267" x2="70000" y2="68133"/>
                        <a14:foregroundMark x1="81867" y1="57333" x2="82933" y2="68267"/>
                        <a14:foregroundMark x1="83867" y1="53733" x2="84133" y2="50267"/>
                        <a14:foregroundMark x1="84133" y1="58000" x2="82800" y2="69733"/>
                        <a14:foregroundMark x1="83333" y1="60000" x2="85067" y2="53067"/>
                        <a14:foregroundMark x1="51733" y1="56933" x2="52000" y2="52533"/>
                        <a14:backgroundMark x1="37200" y1="31600" x2="29600" y2="40333"/>
                        <a14:backgroundMark x1="29600" y1="40333" x2="14467" y2="30667"/>
                        <a14:backgroundMark x1="14467" y1="30667" x2="17733" y2="11067"/>
                        <a14:backgroundMark x1="17733" y1="11067" x2="19467" y2="10933"/>
                        <a14:backgroundMark x1="46267" y1="29200" x2="48800" y2="37600"/>
                        <a14:backgroundMark x1="50267" y1="32800" x2="50267" y2="37200"/>
                        <a14:backgroundMark x1="50000" y1="34000" x2="50000" y2="37200"/>
                      </a14:backgroundRemoval>
                    </a14:imgEffect>
                  </a14:imgLayer>
                </a14:imgProps>
              </a:ext>
              <a:ext uri="{28A0092B-C50C-407E-A947-70E740481C1C}">
                <a14:useLocalDpi xmlns:a14="http://schemas.microsoft.com/office/drawing/2010/main" val="0"/>
              </a:ext>
            </a:extLst>
          </a:blip>
          <a:srcRect/>
          <a:stretch>
            <a:fillRect/>
          </a:stretch>
        </p:blipFill>
        <p:spPr bwMode="auto">
          <a:xfrm>
            <a:off x="10042902" y="8647000"/>
            <a:ext cx="3692664" cy="369266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MPX12DP">
            <a:extLst>
              <a:ext uri="{FF2B5EF4-FFF2-40B4-BE49-F238E27FC236}">
                <a16:creationId xmlns:a16="http://schemas.microsoft.com/office/drawing/2014/main" id="{AC5BB507-F8D4-4F53-A32F-DFD996EA573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6875" l="10000" r="94219">
                        <a14:foregroundMark x1="70938" y1="92656" x2="70938" y2="92656"/>
                        <a14:foregroundMark x1="94219" y1="71719" x2="94219" y2="71719"/>
                        <a14:foregroundMark x1="72031" y1="96875" x2="72031" y2="96875"/>
                      </a14:backgroundRemoval>
                    </a14:imgEffect>
                  </a14:imgLayer>
                </a14:imgProps>
              </a:ext>
              <a:ext uri="{28A0092B-C50C-407E-A947-70E740481C1C}">
                <a14:useLocalDpi xmlns:a14="http://schemas.microsoft.com/office/drawing/2010/main" val="0"/>
              </a:ext>
            </a:extLst>
          </a:blip>
          <a:srcRect/>
          <a:stretch>
            <a:fillRect/>
          </a:stretch>
        </p:blipFill>
        <p:spPr bwMode="auto">
          <a:xfrm rot="13848095">
            <a:off x="7759717" y="9581852"/>
            <a:ext cx="2871019" cy="2871019"/>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938FA6A9-7DF2-4C3B-A455-012173B7B4D4}"/>
              </a:ext>
            </a:extLst>
          </p:cNvPr>
          <p:cNvSpPr/>
          <p:nvPr/>
        </p:nvSpPr>
        <p:spPr>
          <a:xfrm>
            <a:off x="9717389" y="8997642"/>
            <a:ext cx="2418735" cy="2175725"/>
          </a:xfrm>
          <a:custGeom>
            <a:avLst/>
            <a:gdLst>
              <a:gd name="connsiteX0" fmla="*/ 2418735 w 2418735"/>
              <a:gd name="connsiteY0" fmla="*/ 2302407 h 2302407"/>
              <a:gd name="connsiteX1" fmla="*/ 1622322 w 2418735"/>
              <a:gd name="connsiteY1" fmla="*/ 1800962 h 2302407"/>
              <a:gd name="connsiteX2" fmla="*/ 1091380 w 2418735"/>
              <a:gd name="connsiteY2" fmla="*/ 886562 h 2302407"/>
              <a:gd name="connsiteX3" fmla="*/ 530942 w 2418735"/>
              <a:gd name="connsiteY3" fmla="*/ 1659 h 2302407"/>
              <a:gd name="connsiteX4" fmla="*/ 0 w 2418735"/>
              <a:gd name="connsiteY4" fmla="*/ 709581 h 2302407"/>
              <a:gd name="connsiteX0" fmla="*/ 2418735 w 2418735"/>
              <a:gd name="connsiteY0" fmla="*/ 2302407 h 2304181"/>
              <a:gd name="connsiteX1" fmla="*/ 1622322 w 2418735"/>
              <a:gd name="connsiteY1" fmla="*/ 1800962 h 2304181"/>
              <a:gd name="connsiteX2" fmla="*/ 1091380 w 2418735"/>
              <a:gd name="connsiteY2" fmla="*/ 886562 h 2304181"/>
              <a:gd name="connsiteX3" fmla="*/ 530942 w 2418735"/>
              <a:gd name="connsiteY3" fmla="*/ 1659 h 2304181"/>
              <a:gd name="connsiteX4" fmla="*/ 0 w 2418735"/>
              <a:gd name="connsiteY4" fmla="*/ 709581 h 2304181"/>
              <a:gd name="connsiteX0" fmla="*/ 2418735 w 2418735"/>
              <a:gd name="connsiteY0" fmla="*/ 2157627 h 2160480"/>
              <a:gd name="connsiteX1" fmla="*/ 1622322 w 2418735"/>
              <a:gd name="connsiteY1" fmla="*/ 1800962 h 2160480"/>
              <a:gd name="connsiteX2" fmla="*/ 1091380 w 2418735"/>
              <a:gd name="connsiteY2" fmla="*/ 886562 h 2160480"/>
              <a:gd name="connsiteX3" fmla="*/ 530942 w 2418735"/>
              <a:gd name="connsiteY3" fmla="*/ 1659 h 2160480"/>
              <a:gd name="connsiteX4" fmla="*/ 0 w 2418735"/>
              <a:gd name="connsiteY4" fmla="*/ 709581 h 2160480"/>
              <a:gd name="connsiteX0" fmla="*/ 2418735 w 2418735"/>
              <a:gd name="connsiteY0" fmla="*/ 2157627 h 2175725"/>
              <a:gd name="connsiteX1" fmla="*/ 1622322 w 2418735"/>
              <a:gd name="connsiteY1" fmla="*/ 1999082 h 2175725"/>
              <a:gd name="connsiteX2" fmla="*/ 1091380 w 2418735"/>
              <a:gd name="connsiteY2" fmla="*/ 886562 h 2175725"/>
              <a:gd name="connsiteX3" fmla="*/ 530942 w 2418735"/>
              <a:gd name="connsiteY3" fmla="*/ 1659 h 2175725"/>
              <a:gd name="connsiteX4" fmla="*/ 0 w 2418735"/>
              <a:gd name="connsiteY4" fmla="*/ 709581 h 217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8735" h="2175725">
                <a:moveTo>
                  <a:pt x="2418735" y="2157627"/>
                </a:moveTo>
                <a:cubicBezTo>
                  <a:pt x="2123521" y="2184911"/>
                  <a:pt x="1843548" y="2210926"/>
                  <a:pt x="1622322" y="1999082"/>
                </a:cubicBezTo>
                <a:cubicBezTo>
                  <a:pt x="1401096" y="1787238"/>
                  <a:pt x="1273277" y="1219466"/>
                  <a:pt x="1091380" y="886562"/>
                </a:cubicBezTo>
                <a:cubicBezTo>
                  <a:pt x="909483" y="553658"/>
                  <a:pt x="712839" y="31156"/>
                  <a:pt x="530942" y="1659"/>
                </a:cubicBezTo>
                <a:cubicBezTo>
                  <a:pt x="349045" y="-27838"/>
                  <a:pt x="174522" y="340871"/>
                  <a:pt x="0" y="709581"/>
                </a:cubicBezTo>
              </a:path>
            </a:pathLst>
          </a:custGeom>
          <a:noFill/>
          <a:ln w="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0F59DC3-0717-4D8C-8027-33AFBA356259}"/>
              </a:ext>
            </a:extLst>
          </p:cNvPr>
          <p:cNvSpPr/>
          <p:nvPr/>
        </p:nvSpPr>
        <p:spPr>
          <a:xfrm>
            <a:off x="5503929" y="6676677"/>
            <a:ext cx="3345103" cy="2850781"/>
          </a:xfrm>
          <a:custGeom>
            <a:avLst/>
            <a:gdLst>
              <a:gd name="connsiteX0" fmla="*/ 3345103 w 3345103"/>
              <a:gd name="connsiteY0" fmla="*/ 2850781 h 2850781"/>
              <a:gd name="connsiteX1" fmla="*/ 2784665 w 3345103"/>
              <a:gd name="connsiteY1" fmla="*/ 1493929 h 2850781"/>
              <a:gd name="connsiteX2" fmla="*/ 1693284 w 3345103"/>
              <a:gd name="connsiteY2" fmla="*/ 107581 h 2850781"/>
              <a:gd name="connsiteX3" fmla="*/ 247942 w 3345103"/>
              <a:gd name="connsiteY3" fmla="*/ 225568 h 2850781"/>
              <a:gd name="connsiteX4" fmla="*/ 11968 w 3345103"/>
              <a:gd name="connsiteY4" fmla="*/ 1287452 h 2850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03" h="2850781">
                <a:moveTo>
                  <a:pt x="3345103" y="2850781"/>
                </a:moveTo>
                <a:cubicBezTo>
                  <a:pt x="3202535" y="2400955"/>
                  <a:pt x="3059968" y="1951129"/>
                  <a:pt x="2784665" y="1493929"/>
                </a:cubicBezTo>
                <a:cubicBezTo>
                  <a:pt x="2509362" y="1036729"/>
                  <a:pt x="2116071" y="318974"/>
                  <a:pt x="1693284" y="107581"/>
                </a:cubicBezTo>
                <a:cubicBezTo>
                  <a:pt x="1270497" y="-103813"/>
                  <a:pt x="528161" y="28923"/>
                  <a:pt x="247942" y="225568"/>
                </a:cubicBezTo>
                <a:cubicBezTo>
                  <a:pt x="-32277" y="422213"/>
                  <a:pt x="-10155" y="854832"/>
                  <a:pt x="11968" y="1287452"/>
                </a:cubicBezTo>
              </a:path>
            </a:pathLst>
          </a:custGeom>
          <a:noFill/>
          <a:ln w="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4" name="Picture 18" descr="Electric Air Pump, AGPtEK Portable Quick-Fill Air Pump with 3 Nozzles, 110V AC/12V DC, Perfect Inflator/Deflator Pumps for Outdoor Camping, Inflatable Cushions, Air Mattress Beds, Boats, Swimming Ring">
            <a:extLst>
              <a:ext uri="{FF2B5EF4-FFF2-40B4-BE49-F238E27FC236}">
                <a16:creationId xmlns:a16="http://schemas.microsoft.com/office/drawing/2014/main" id="{1F218814-0A35-420A-9CD0-EFB056C92B88}"/>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46539" y1="76545" x2="47275" y2="60545"/>
                        <a14:foregroundMark x1="58027" y1="39455" x2="51841" y2="40545"/>
                        <a14:backgroundMark x1="43741" y1="20000" x2="16789" y2="21455"/>
                        <a14:backgroundMark x1="17673" y1="27273" x2="17673" y2="31636"/>
                        <a14:backgroundMark x1="17673" y1="33091" x2="18115" y2="33818"/>
                        <a14:backgroundMark x1="19735" y1="34364" x2="19882" y2="31091"/>
                        <a14:backgroundMark x1="36082" y1="74000" x2="9573" y2="72909"/>
                        <a14:backgroundMark x1="9573" y1="72909" x2="9131" y2="72727"/>
                      </a14:backgroundRemoval>
                    </a14:imgEffect>
                  </a14:imgLayer>
                </a14:imgProps>
              </a:ext>
              <a:ext uri="{28A0092B-C50C-407E-A947-70E740481C1C}">
                <a14:useLocalDpi xmlns:a14="http://schemas.microsoft.com/office/drawing/2010/main" val="0"/>
              </a:ext>
            </a:extLst>
          </a:blip>
          <a:srcRect/>
          <a:stretch>
            <a:fillRect/>
          </a:stretch>
        </p:blipFill>
        <p:spPr bwMode="auto">
          <a:xfrm>
            <a:off x="13598037" y="6828971"/>
            <a:ext cx="6033483" cy="488721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Shape 8">
            <a:extLst>
              <a:ext uri="{FF2B5EF4-FFF2-40B4-BE49-F238E27FC236}">
                <a16:creationId xmlns:a16="http://schemas.microsoft.com/office/drawing/2014/main" id="{A6CF030D-9D1F-49BE-BFB0-F32418B601EA}"/>
              </a:ext>
            </a:extLst>
          </p:cNvPr>
          <p:cNvSpPr/>
          <p:nvPr/>
        </p:nvSpPr>
        <p:spPr>
          <a:xfrm>
            <a:off x="13091886" y="8969829"/>
            <a:ext cx="1698171" cy="1886609"/>
          </a:xfrm>
          <a:custGeom>
            <a:avLst/>
            <a:gdLst>
              <a:gd name="connsiteX0" fmla="*/ 1698171 w 1698171"/>
              <a:gd name="connsiteY0" fmla="*/ 0 h 1943719"/>
              <a:gd name="connsiteX1" fmla="*/ 1262743 w 1698171"/>
              <a:gd name="connsiteY1" fmla="*/ 1016000 h 1943719"/>
              <a:gd name="connsiteX2" fmla="*/ 769257 w 1698171"/>
              <a:gd name="connsiteY2" fmla="*/ 1857828 h 1943719"/>
              <a:gd name="connsiteX3" fmla="*/ 0 w 1698171"/>
              <a:gd name="connsiteY3" fmla="*/ 1872342 h 1943719"/>
              <a:gd name="connsiteX0" fmla="*/ 1698171 w 1698171"/>
              <a:gd name="connsiteY0" fmla="*/ 0 h 1943719"/>
              <a:gd name="connsiteX1" fmla="*/ 907143 w 1698171"/>
              <a:gd name="connsiteY1" fmla="*/ 482600 h 1943719"/>
              <a:gd name="connsiteX2" fmla="*/ 769257 w 1698171"/>
              <a:gd name="connsiteY2" fmla="*/ 1857828 h 1943719"/>
              <a:gd name="connsiteX3" fmla="*/ 0 w 1698171"/>
              <a:gd name="connsiteY3" fmla="*/ 1872342 h 1943719"/>
              <a:gd name="connsiteX0" fmla="*/ 1698171 w 1698171"/>
              <a:gd name="connsiteY0" fmla="*/ 0 h 1943719"/>
              <a:gd name="connsiteX1" fmla="*/ 907143 w 1698171"/>
              <a:gd name="connsiteY1" fmla="*/ 482600 h 1943719"/>
              <a:gd name="connsiteX2" fmla="*/ 769257 w 1698171"/>
              <a:gd name="connsiteY2" fmla="*/ 1857828 h 1943719"/>
              <a:gd name="connsiteX3" fmla="*/ 0 w 1698171"/>
              <a:gd name="connsiteY3" fmla="*/ 1872342 h 1943719"/>
              <a:gd name="connsiteX0" fmla="*/ 1698171 w 1698171"/>
              <a:gd name="connsiteY0" fmla="*/ 0 h 1886609"/>
              <a:gd name="connsiteX1" fmla="*/ 907143 w 1698171"/>
              <a:gd name="connsiteY1" fmla="*/ 482600 h 1886609"/>
              <a:gd name="connsiteX2" fmla="*/ 759732 w 1698171"/>
              <a:gd name="connsiteY2" fmla="*/ 1629228 h 1886609"/>
              <a:gd name="connsiteX3" fmla="*/ 0 w 1698171"/>
              <a:gd name="connsiteY3" fmla="*/ 1872342 h 1886609"/>
            </a:gdLst>
            <a:ahLst/>
            <a:cxnLst>
              <a:cxn ang="0">
                <a:pos x="connsiteX0" y="connsiteY0"/>
              </a:cxn>
              <a:cxn ang="0">
                <a:pos x="connsiteX1" y="connsiteY1"/>
              </a:cxn>
              <a:cxn ang="0">
                <a:pos x="connsiteX2" y="connsiteY2"/>
              </a:cxn>
              <a:cxn ang="0">
                <a:pos x="connsiteX3" y="connsiteY3"/>
              </a:cxn>
            </a:cxnLst>
            <a:rect l="l" t="t" r="r" b="b"/>
            <a:pathLst>
              <a:path w="1698171" h="1886609">
                <a:moveTo>
                  <a:pt x="1698171" y="0"/>
                </a:moveTo>
                <a:cubicBezTo>
                  <a:pt x="1357841" y="134106"/>
                  <a:pt x="1063550" y="211062"/>
                  <a:pt x="907143" y="482600"/>
                </a:cubicBezTo>
                <a:cubicBezTo>
                  <a:pt x="750737" y="754138"/>
                  <a:pt x="970189" y="1486504"/>
                  <a:pt x="759732" y="1629228"/>
                </a:cubicBezTo>
                <a:cubicBezTo>
                  <a:pt x="549275" y="1771952"/>
                  <a:pt x="279400" y="1936447"/>
                  <a:pt x="0" y="1872342"/>
                </a:cubicBezTo>
              </a:path>
            </a:pathLst>
          </a:custGeom>
          <a:noFill/>
          <a:ln w="254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2E293E79-BBB8-4225-BFFA-B96EAAA666F3}"/>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061" b="89796" l="69211" r="96438">
                        <a14:foregroundMark x1="96947" y1="53571" x2="97455" y2="7653"/>
                        <a14:foregroundMark x1="97455" y1="7653" x2="94571" y2="4609"/>
                        <a14:foregroundMark x1="80434" y1="3332" x2="74300" y2="8163"/>
                        <a14:foregroundMark x1="74300" y1="8163" x2="72774" y2="17857"/>
                        <a14:foregroundMark x1="80516" y1="3594" x2="73539" y2="3895"/>
                        <a14:foregroundMark x1="90205" y1="4230" x2="88041" y2="4592"/>
                        <a14:foregroundMark x1="95420" y1="5102" x2="84987" y2="5612"/>
                        <a14:backgroundMark x1="83227" y1="154" x2="79389" y2="0"/>
                        <a14:backgroundMark x1="69975" y1="5612" x2="69975" y2="1531"/>
                        <a14:backgroundMark x1="69211" y1="3061" x2="69211" y2="5612"/>
                      </a14:backgroundRemoval>
                    </a14:imgEffect>
                  </a14:imgLayer>
                </a14:imgProps>
              </a:ext>
            </a:extLst>
          </a:blip>
          <a:srcRect l="68382"/>
          <a:stretch/>
        </p:blipFill>
        <p:spPr>
          <a:xfrm>
            <a:off x="8475785" y="19310235"/>
            <a:ext cx="3120005" cy="4921365"/>
          </a:xfrm>
          <a:prstGeom prst="rect">
            <a:avLst/>
          </a:prstGeom>
        </p:spPr>
      </p:pic>
      <p:sp>
        <p:nvSpPr>
          <p:cNvPr id="10" name="Rectangle 9">
            <a:extLst>
              <a:ext uri="{FF2B5EF4-FFF2-40B4-BE49-F238E27FC236}">
                <a16:creationId xmlns:a16="http://schemas.microsoft.com/office/drawing/2014/main" id="{D52CEA5A-D420-41F8-8216-524D4768F793}"/>
              </a:ext>
            </a:extLst>
          </p:cNvPr>
          <p:cNvSpPr/>
          <p:nvPr/>
        </p:nvSpPr>
        <p:spPr>
          <a:xfrm rot="3669194">
            <a:off x="20484335" y="6449946"/>
            <a:ext cx="2441512" cy="3081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051D2C8-E5DB-45A6-A01A-E863FCD0A586}"/>
              </a:ext>
            </a:extLst>
          </p:cNvPr>
          <p:cNvSpPr/>
          <p:nvPr/>
        </p:nvSpPr>
        <p:spPr>
          <a:xfrm rot="4029922">
            <a:off x="26837911" y="3641351"/>
            <a:ext cx="2441512" cy="1791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BA4BDBA-0687-4915-AEE1-A087673DCC70}"/>
              </a:ext>
            </a:extLst>
          </p:cNvPr>
          <p:cNvSpPr/>
          <p:nvPr/>
        </p:nvSpPr>
        <p:spPr>
          <a:xfrm rot="1977204">
            <a:off x="26133153" y="3115355"/>
            <a:ext cx="2441512" cy="1177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810491C-0D93-4478-BAE3-F34E4475AAE7}"/>
              </a:ext>
            </a:extLst>
          </p:cNvPr>
          <p:cNvSpPr/>
          <p:nvPr/>
        </p:nvSpPr>
        <p:spPr>
          <a:xfrm rot="6972584">
            <a:off x="25902060" y="6432681"/>
            <a:ext cx="2441512" cy="1791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4" descr="BioRender | Life Science Icons">
            <a:extLst>
              <a:ext uri="{FF2B5EF4-FFF2-40B4-BE49-F238E27FC236}">
                <a16:creationId xmlns:a16="http://schemas.microsoft.com/office/drawing/2014/main" id="{BA585845-1EBA-4F0F-A323-E0413807B1B6}"/>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23816264" y="5746345"/>
            <a:ext cx="1087970" cy="11869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BioRender | Life Science Icons">
            <a:extLst>
              <a:ext uri="{FF2B5EF4-FFF2-40B4-BE49-F238E27FC236}">
                <a16:creationId xmlns:a16="http://schemas.microsoft.com/office/drawing/2014/main" id="{A7F56CAE-EA41-4FAE-87A5-9D7A7B7FFDBF}"/>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25555937" y="4959832"/>
            <a:ext cx="1087970" cy="118696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BioRender | Life Science Icons">
            <a:extLst>
              <a:ext uri="{FF2B5EF4-FFF2-40B4-BE49-F238E27FC236}">
                <a16:creationId xmlns:a16="http://schemas.microsoft.com/office/drawing/2014/main" id="{40004C4D-8491-4D91-AB79-9104A2493CA3}"/>
              </a:ext>
            </a:extLst>
          </p:cNvPr>
          <p:cNvPicPr>
            <a:picLocks noChangeAspect="1" noChangeArrowheads="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ackgroundRemoval t="7934" b="71410" l="10000" r="90000">
                        <a14:foregroundMark x1="45500" y1="71273" x2="45500" y2="71273"/>
                      </a14:backgroundRemoval>
                    </a14:imgEffect>
                  </a14:imgLayer>
                </a14:imgProps>
              </a:ext>
              <a:ext uri="{28A0092B-C50C-407E-A947-70E740481C1C}">
                <a14:useLocalDpi xmlns:a14="http://schemas.microsoft.com/office/drawing/2010/main" val="0"/>
              </a:ext>
            </a:extLst>
          </a:blip>
          <a:srcRect b="20655"/>
          <a:stretch/>
        </p:blipFill>
        <p:spPr bwMode="auto">
          <a:xfrm>
            <a:off x="22750209" y="6009865"/>
            <a:ext cx="1087970" cy="11869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5A12BC5-9E71-4A3D-BF2D-FC41721FFB49}"/>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7325" b="94586" l="3550" r="96746">
                        <a14:foregroundMark x1="92604" y1="39172" x2="92604" y2="39172"/>
                        <a14:foregroundMark x1="81657" y1="7643" x2="81657" y2="7643"/>
                        <a14:foregroundMark x1="97041" y1="37261" x2="97041" y2="37261"/>
                        <a14:foregroundMark x1="21302" y1="91401" x2="21302" y2="91401"/>
                        <a14:foregroundMark x1="7101" y1="64650" x2="15976" y2="68471"/>
                        <a14:foregroundMark x1="3846" y1="64650" x2="3846" y2="64650"/>
                        <a14:foregroundMark x1="18935" y1="94586" x2="18935" y2="94586"/>
                        <a14:backgroundMark x1="84615" y1="11146" x2="84615" y2="11146"/>
                        <a14:backgroundMark x1="84024" y1="11783" x2="84024" y2="11783"/>
                        <a14:backgroundMark x1="82840" y1="13057" x2="84615" y2="11146"/>
                        <a14:backgroundMark x1="81953" y1="14013" x2="82840" y2="12739"/>
                      </a14:backgroundRemoval>
                    </a14:imgEffect>
                  </a14:imgLayer>
                </a14:imgProps>
              </a:ext>
            </a:extLst>
          </a:blip>
          <a:stretch>
            <a:fillRect/>
          </a:stretch>
        </p:blipFill>
        <p:spPr>
          <a:xfrm>
            <a:off x="17818413" y="10326644"/>
            <a:ext cx="5258365" cy="4884990"/>
          </a:xfrm>
          <a:prstGeom prst="rect">
            <a:avLst/>
          </a:prstGeom>
        </p:spPr>
      </p:pic>
    </p:spTree>
    <p:extLst>
      <p:ext uri="{BB962C8B-B14F-4D97-AF65-F5344CB8AC3E}">
        <p14:creationId xmlns:p14="http://schemas.microsoft.com/office/powerpoint/2010/main" val="41534868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27986</TotalTime>
  <Words>2101</Words>
  <Application>Microsoft Office PowerPoint</Application>
  <PresentationFormat>Custom</PresentationFormat>
  <Paragraphs>294</Paragraphs>
  <Slides>12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Cambria Math</vt:lpstr>
      <vt:lpstr>Ebrima</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bcranston20@gmail.com</dc:creator>
  <cp:lastModifiedBy>Avinash Baskaran</cp:lastModifiedBy>
  <cp:revision>184</cp:revision>
  <cp:lastPrinted>2022-04-06T05:28:33Z</cp:lastPrinted>
  <dcterms:created xsi:type="dcterms:W3CDTF">2021-03-24T15:37:30Z</dcterms:created>
  <dcterms:modified xsi:type="dcterms:W3CDTF">2022-04-14T18:45:08Z</dcterms:modified>
</cp:coreProperties>
</file>